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51" r:id="rId4"/>
  </p:sldMasterIdLst>
  <p:notesMasterIdLst>
    <p:notesMasterId r:id="rId44"/>
  </p:notesMasterIdLst>
  <p:handoutMasterIdLst>
    <p:handoutMasterId r:id="rId45"/>
  </p:handoutMasterIdLst>
  <p:sldIdLst>
    <p:sldId id="256" r:id="rId5"/>
    <p:sldId id="484" r:id="rId6"/>
    <p:sldId id="485" r:id="rId7"/>
    <p:sldId id="486" r:id="rId8"/>
    <p:sldId id="494" r:id="rId9"/>
    <p:sldId id="493" r:id="rId10"/>
    <p:sldId id="458" r:id="rId11"/>
    <p:sldId id="459" r:id="rId12"/>
    <p:sldId id="356" r:id="rId13"/>
    <p:sldId id="371" r:id="rId14"/>
    <p:sldId id="373" r:id="rId15"/>
    <p:sldId id="460" r:id="rId16"/>
    <p:sldId id="469" r:id="rId17"/>
    <p:sldId id="462" r:id="rId18"/>
    <p:sldId id="463" r:id="rId19"/>
    <p:sldId id="465" r:id="rId20"/>
    <p:sldId id="464" r:id="rId21"/>
    <p:sldId id="467" r:id="rId22"/>
    <p:sldId id="468" r:id="rId23"/>
    <p:sldId id="488" r:id="rId24"/>
    <p:sldId id="489" r:id="rId25"/>
    <p:sldId id="495" r:id="rId26"/>
    <p:sldId id="470" r:id="rId27"/>
    <p:sldId id="466" r:id="rId28"/>
    <p:sldId id="471" r:id="rId29"/>
    <p:sldId id="472" r:id="rId30"/>
    <p:sldId id="475" r:id="rId31"/>
    <p:sldId id="473" r:id="rId32"/>
    <p:sldId id="474" r:id="rId33"/>
    <p:sldId id="476" r:id="rId34"/>
    <p:sldId id="477" r:id="rId35"/>
    <p:sldId id="478" r:id="rId36"/>
    <p:sldId id="479" r:id="rId37"/>
    <p:sldId id="482" r:id="rId38"/>
    <p:sldId id="480" r:id="rId39"/>
    <p:sldId id="490" r:id="rId40"/>
    <p:sldId id="481" r:id="rId41"/>
    <p:sldId id="496" r:id="rId42"/>
    <p:sldId id="487" r:id="rId43"/>
  </p:sldIdLst>
  <p:sldSz cx="9144000" cy="6858000" type="screen4x3"/>
  <p:notesSz cx="6858000" cy="9144000"/>
  <p:defaultTextStyle>
    <a:defPPr rtl="0">
      <a:defRPr lang="zh-TW"/>
    </a:defPPr>
    <a:lvl1pPr marL="0" algn="l" defTabSz="767997" rtl="0" eaLnBrk="1" latinLnBrk="0" hangingPunct="1">
      <a:defRPr sz="1500" kern="1200">
        <a:solidFill>
          <a:schemeClr val="tx1"/>
        </a:solidFill>
        <a:latin typeface="+mn-lt"/>
        <a:ea typeface="+mn-ea"/>
        <a:cs typeface="+mn-cs"/>
      </a:defRPr>
    </a:lvl1pPr>
    <a:lvl2pPr marL="383999" algn="l" defTabSz="767997" rtl="0" eaLnBrk="1" latinLnBrk="0" hangingPunct="1">
      <a:defRPr sz="1500" kern="1200">
        <a:solidFill>
          <a:schemeClr val="tx1"/>
        </a:solidFill>
        <a:latin typeface="+mn-lt"/>
        <a:ea typeface="+mn-ea"/>
        <a:cs typeface="+mn-cs"/>
      </a:defRPr>
    </a:lvl2pPr>
    <a:lvl3pPr marL="767997" algn="l" defTabSz="767997" rtl="0" eaLnBrk="1" latinLnBrk="0" hangingPunct="1">
      <a:defRPr sz="1500" kern="1200">
        <a:solidFill>
          <a:schemeClr val="tx1"/>
        </a:solidFill>
        <a:latin typeface="+mn-lt"/>
        <a:ea typeface="+mn-ea"/>
        <a:cs typeface="+mn-cs"/>
      </a:defRPr>
    </a:lvl3pPr>
    <a:lvl4pPr marL="1151996" algn="l" defTabSz="767997" rtl="0" eaLnBrk="1" latinLnBrk="0" hangingPunct="1">
      <a:defRPr sz="1500" kern="1200">
        <a:solidFill>
          <a:schemeClr val="tx1"/>
        </a:solidFill>
        <a:latin typeface="+mn-lt"/>
        <a:ea typeface="+mn-ea"/>
        <a:cs typeface="+mn-cs"/>
      </a:defRPr>
    </a:lvl4pPr>
    <a:lvl5pPr marL="1535995" algn="l" defTabSz="767997" rtl="0" eaLnBrk="1" latinLnBrk="0" hangingPunct="1">
      <a:defRPr sz="1500" kern="1200">
        <a:solidFill>
          <a:schemeClr val="tx1"/>
        </a:solidFill>
        <a:latin typeface="+mn-lt"/>
        <a:ea typeface="+mn-ea"/>
        <a:cs typeface="+mn-cs"/>
      </a:defRPr>
    </a:lvl5pPr>
    <a:lvl6pPr marL="1919994" algn="l" defTabSz="767997" rtl="0" eaLnBrk="1" latinLnBrk="0" hangingPunct="1">
      <a:defRPr sz="1500" kern="1200">
        <a:solidFill>
          <a:schemeClr val="tx1"/>
        </a:solidFill>
        <a:latin typeface="+mn-lt"/>
        <a:ea typeface="+mn-ea"/>
        <a:cs typeface="+mn-cs"/>
      </a:defRPr>
    </a:lvl6pPr>
    <a:lvl7pPr marL="2303992" algn="l" defTabSz="767997" rtl="0" eaLnBrk="1" latinLnBrk="0" hangingPunct="1">
      <a:defRPr sz="1500" kern="1200">
        <a:solidFill>
          <a:schemeClr val="tx1"/>
        </a:solidFill>
        <a:latin typeface="+mn-lt"/>
        <a:ea typeface="+mn-ea"/>
        <a:cs typeface="+mn-cs"/>
      </a:defRPr>
    </a:lvl7pPr>
    <a:lvl8pPr marL="2687992" algn="l" defTabSz="767997" rtl="0" eaLnBrk="1" latinLnBrk="0" hangingPunct="1">
      <a:defRPr sz="1500" kern="1200">
        <a:solidFill>
          <a:schemeClr val="tx1"/>
        </a:solidFill>
        <a:latin typeface="+mn-lt"/>
        <a:ea typeface="+mn-ea"/>
        <a:cs typeface="+mn-cs"/>
      </a:defRPr>
    </a:lvl8pPr>
    <a:lvl9pPr marL="3071990" algn="l" defTabSz="767997" rtl="0" eaLnBrk="1" latinLnBrk="0" hangingPunct="1">
      <a:defRPr sz="15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FF"/>
    <a:srgbClr val="C6823E"/>
    <a:srgbClr val="C18243"/>
    <a:srgbClr val="996633"/>
    <a:srgbClr val="CC6600"/>
    <a:srgbClr val="996600"/>
    <a:srgbClr val="DCFCEB"/>
    <a:srgbClr val="E7FAD6"/>
    <a:srgbClr val="DAF7BF"/>
    <a:srgbClr val="D3F6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41" autoAdjust="0"/>
    <p:restoredTop sz="96636" autoAdjust="0"/>
  </p:normalViewPr>
  <p:slideViewPr>
    <p:cSldViewPr snapToGrid="0" showGuides="1">
      <p:cViewPr>
        <p:scale>
          <a:sx n="75" d="100"/>
          <a:sy n="75" d="100"/>
        </p:scale>
        <p:origin x="-1088" y="12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howGuides="1">
      <p:cViewPr varScale="1">
        <p:scale>
          <a:sx n="87" d="100"/>
          <a:sy n="87" d="100"/>
        </p:scale>
        <p:origin x="-382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commentAuthors" Target="commentAuthors.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diagrams/_rels/data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4.png"/></Relationships>
</file>

<file path=ppt/diagrams/_rels/drawing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4.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D2BD0DE-CB31-4244-BC92-792CC945C4E3}"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zh-TW" altLang="en-US"/>
        </a:p>
      </dgm:t>
    </dgm:pt>
    <dgm:pt modelId="{2AC4A58B-504B-4357-A1F5-10A5554017F6}">
      <dgm:prSet phldrT="[文字]"/>
      <dgm:spPr/>
      <dgm:t>
        <a:bodyPr/>
        <a:lstStyle/>
        <a:p>
          <a:r>
            <a:rPr lang="zh-TW" altLang="en-US" dirty="0" smtClean="0"/>
            <a:t>催債壓力</a:t>
          </a:r>
          <a:endParaRPr lang="zh-TW" altLang="en-US" dirty="0"/>
        </a:p>
      </dgm:t>
    </dgm:pt>
    <dgm:pt modelId="{FB61FE44-28E6-4902-A413-2B9A74BCB3AD}" type="parTrans" cxnId="{CD3DB6F6-90CD-4C8F-AFCA-1B69F4E5D3A0}">
      <dgm:prSet/>
      <dgm:spPr/>
      <dgm:t>
        <a:bodyPr/>
        <a:lstStyle/>
        <a:p>
          <a:endParaRPr lang="zh-TW" altLang="en-US"/>
        </a:p>
      </dgm:t>
    </dgm:pt>
    <dgm:pt modelId="{03B53A42-DB74-4893-AD83-F03539F48485}" type="sibTrans" cxnId="{CD3DB6F6-90CD-4C8F-AFCA-1B69F4E5D3A0}">
      <dgm:prSet/>
      <dgm:spPr/>
      <dgm:t>
        <a:bodyPr/>
        <a:lstStyle/>
        <a:p>
          <a:endParaRPr lang="zh-TW" altLang="en-US"/>
        </a:p>
      </dgm:t>
    </dgm:pt>
    <dgm:pt modelId="{A8EA5B2A-5509-43AC-88AA-C0EF9BBAC311}">
      <dgm:prSet phldrT="[文字]"/>
      <dgm:spPr/>
      <dgm:t>
        <a:bodyPr/>
        <a:lstStyle/>
        <a:p>
          <a:r>
            <a:rPr lang="zh-TW" altLang="en-US" dirty="0" smtClean="0"/>
            <a:t>工作不順</a:t>
          </a:r>
          <a:endParaRPr lang="zh-TW" altLang="en-US" dirty="0"/>
        </a:p>
      </dgm:t>
    </dgm:pt>
    <dgm:pt modelId="{F658D640-0C2D-4E92-8D58-66D89DD6B6D6}" type="parTrans" cxnId="{A4422466-0DAA-4F28-B3CE-3DACCAE255A2}">
      <dgm:prSet/>
      <dgm:spPr/>
      <dgm:t>
        <a:bodyPr/>
        <a:lstStyle/>
        <a:p>
          <a:endParaRPr lang="zh-TW" altLang="en-US"/>
        </a:p>
      </dgm:t>
    </dgm:pt>
    <dgm:pt modelId="{D7F50A99-A7E3-4665-82B4-A8F3945D8CFA}" type="sibTrans" cxnId="{A4422466-0DAA-4F28-B3CE-3DACCAE255A2}">
      <dgm:prSet/>
      <dgm:spPr/>
      <dgm:t>
        <a:bodyPr/>
        <a:lstStyle/>
        <a:p>
          <a:endParaRPr lang="zh-TW" altLang="en-US"/>
        </a:p>
      </dgm:t>
    </dgm:pt>
    <dgm:pt modelId="{FEE68E5A-269D-44C2-A20D-B602612C3499}">
      <dgm:prSet phldrT="[文字]"/>
      <dgm:spPr/>
      <dgm:t>
        <a:bodyPr/>
        <a:lstStyle/>
        <a:p>
          <a:r>
            <a:rPr lang="zh-TW" altLang="en-US" dirty="0" smtClean="0"/>
            <a:t>訴訟扣薪</a:t>
          </a:r>
          <a:endParaRPr lang="zh-TW" altLang="en-US" dirty="0"/>
        </a:p>
      </dgm:t>
    </dgm:pt>
    <dgm:pt modelId="{F86A0E6E-C743-422C-8873-1A876C0EA816}" type="parTrans" cxnId="{32137C00-1FF4-49E3-BFBB-BAB4B2E7D336}">
      <dgm:prSet/>
      <dgm:spPr/>
      <dgm:t>
        <a:bodyPr/>
        <a:lstStyle/>
        <a:p>
          <a:endParaRPr lang="zh-TW" altLang="en-US"/>
        </a:p>
      </dgm:t>
    </dgm:pt>
    <dgm:pt modelId="{26B5CDF7-F943-4E7E-99D5-CEEF3D61DD11}" type="sibTrans" cxnId="{32137C00-1FF4-49E3-BFBB-BAB4B2E7D336}">
      <dgm:prSet/>
      <dgm:spPr/>
      <dgm:t>
        <a:bodyPr/>
        <a:lstStyle/>
        <a:p>
          <a:endParaRPr lang="zh-TW" altLang="en-US"/>
        </a:p>
      </dgm:t>
    </dgm:pt>
    <dgm:pt modelId="{91E4A448-0DA9-4313-BEB5-49F605B22B85}">
      <dgm:prSet phldrT="[文字]"/>
      <dgm:spPr/>
      <dgm:t>
        <a:bodyPr/>
        <a:lstStyle/>
        <a:p>
          <a:r>
            <a:rPr lang="zh-TW" altLang="en-US" dirty="0" smtClean="0"/>
            <a:t>債務翻倍</a:t>
          </a:r>
          <a:endParaRPr lang="zh-TW" altLang="en-US" dirty="0"/>
        </a:p>
      </dgm:t>
    </dgm:pt>
    <dgm:pt modelId="{9E686F6C-6621-4C10-99A2-E5098F62E0EE}" type="parTrans" cxnId="{13BCD34E-21F6-4B11-AE1E-9FC275F39488}">
      <dgm:prSet/>
      <dgm:spPr/>
      <dgm:t>
        <a:bodyPr/>
        <a:lstStyle/>
        <a:p>
          <a:endParaRPr lang="zh-TW" altLang="en-US"/>
        </a:p>
      </dgm:t>
    </dgm:pt>
    <dgm:pt modelId="{5FCEEF56-D5E5-4981-A683-00C430973AA9}" type="sibTrans" cxnId="{13BCD34E-21F6-4B11-AE1E-9FC275F39488}">
      <dgm:prSet/>
      <dgm:spPr/>
      <dgm:t>
        <a:bodyPr/>
        <a:lstStyle/>
        <a:p>
          <a:endParaRPr lang="zh-TW" altLang="en-US"/>
        </a:p>
      </dgm:t>
    </dgm:pt>
    <dgm:pt modelId="{53250764-402C-48FE-8634-B3208111BFC9}">
      <dgm:prSet phldrT="[文字]"/>
      <dgm:spPr/>
      <dgm:t>
        <a:bodyPr/>
        <a:lstStyle/>
        <a:p>
          <a:r>
            <a:rPr lang="zh-TW" altLang="en-US" dirty="0" smtClean="0"/>
            <a:t>身心俱疲</a:t>
          </a:r>
          <a:endParaRPr lang="zh-TW" altLang="en-US" dirty="0"/>
        </a:p>
      </dgm:t>
    </dgm:pt>
    <dgm:pt modelId="{3026433C-7114-421C-A7EA-FED5C0110D64}" type="parTrans" cxnId="{6435BF8A-A8B7-41C2-B42A-9A08EDC4AA3E}">
      <dgm:prSet/>
      <dgm:spPr/>
      <dgm:t>
        <a:bodyPr/>
        <a:lstStyle/>
        <a:p>
          <a:endParaRPr lang="zh-TW" altLang="en-US"/>
        </a:p>
      </dgm:t>
    </dgm:pt>
    <dgm:pt modelId="{C19D1733-EFB2-48EA-8D79-BE465EAFB5AC}" type="sibTrans" cxnId="{6435BF8A-A8B7-41C2-B42A-9A08EDC4AA3E}">
      <dgm:prSet/>
      <dgm:spPr/>
      <dgm:t>
        <a:bodyPr/>
        <a:lstStyle/>
        <a:p>
          <a:endParaRPr lang="zh-TW" altLang="en-US"/>
        </a:p>
      </dgm:t>
    </dgm:pt>
    <dgm:pt modelId="{0FB7A04A-45CF-46ED-B3CC-26357B22B6EF}">
      <dgm:prSet/>
      <dgm:spPr/>
      <dgm:t>
        <a:bodyPr/>
        <a:lstStyle/>
        <a:p>
          <a:r>
            <a:rPr lang="zh-TW" altLang="en-US" dirty="0" smtClean="0"/>
            <a:t>社會問題</a:t>
          </a:r>
          <a:endParaRPr lang="zh-TW" altLang="en-US" dirty="0"/>
        </a:p>
      </dgm:t>
    </dgm:pt>
    <dgm:pt modelId="{FC990DA1-C05F-4246-B952-EBAE3822A7B7}" type="parTrans" cxnId="{D8DF1F2E-2BF4-4E79-B650-143A068A838F}">
      <dgm:prSet/>
      <dgm:spPr/>
      <dgm:t>
        <a:bodyPr/>
        <a:lstStyle/>
        <a:p>
          <a:endParaRPr lang="zh-TW" altLang="en-US"/>
        </a:p>
      </dgm:t>
    </dgm:pt>
    <dgm:pt modelId="{2C9DA255-D627-49C2-B926-45C244D2F99C}" type="sibTrans" cxnId="{D8DF1F2E-2BF4-4E79-B650-143A068A838F}">
      <dgm:prSet/>
      <dgm:spPr/>
      <dgm:t>
        <a:bodyPr/>
        <a:lstStyle/>
        <a:p>
          <a:endParaRPr lang="zh-TW" altLang="en-US"/>
        </a:p>
      </dgm:t>
    </dgm:pt>
    <dgm:pt modelId="{5E11D9F7-F745-41A4-8BCE-5D657D237676}" type="pres">
      <dgm:prSet presAssocID="{0D2BD0DE-CB31-4244-BC92-792CC945C4E3}" presName="cycle" presStyleCnt="0">
        <dgm:presLayoutVars>
          <dgm:dir/>
          <dgm:resizeHandles val="exact"/>
        </dgm:presLayoutVars>
      </dgm:prSet>
      <dgm:spPr/>
      <dgm:t>
        <a:bodyPr/>
        <a:lstStyle/>
        <a:p>
          <a:endParaRPr lang="zh-TW" altLang="en-US"/>
        </a:p>
      </dgm:t>
    </dgm:pt>
    <dgm:pt modelId="{F6464373-2D87-4F2B-BEFD-C905A7A5651B}" type="pres">
      <dgm:prSet presAssocID="{2AC4A58B-504B-4357-A1F5-10A5554017F6}" presName="node" presStyleLbl="node1" presStyleIdx="0" presStyleCnt="6">
        <dgm:presLayoutVars>
          <dgm:bulletEnabled val="1"/>
        </dgm:presLayoutVars>
      </dgm:prSet>
      <dgm:spPr/>
      <dgm:t>
        <a:bodyPr/>
        <a:lstStyle/>
        <a:p>
          <a:endParaRPr lang="zh-TW" altLang="en-US"/>
        </a:p>
      </dgm:t>
    </dgm:pt>
    <dgm:pt modelId="{E294D718-737A-4F70-B485-548D935C256C}" type="pres">
      <dgm:prSet presAssocID="{2AC4A58B-504B-4357-A1F5-10A5554017F6}" presName="spNode" presStyleCnt="0"/>
      <dgm:spPr/>
    </dgm:pt>
    <dgm:pt modelId="{C4F715C0-F9A2-42CB-AD7B-D108F232EB10}" type="pres">
      <dgm:prSet presAssocID="{03B53A42-DB74-4893-AD83-F03539F48485}" presName="sibTrans" presStyleLbl="sibTrans1D1" presStyleIdx="0" presStyleCnt="6"/>
      <dgm:spPr/>
      <dgm:t>
        <a:bodyPr/>
        <a:lstStyle/>
        <a:p>
          <a:endParaRPr lang="zh-TW" altLang="en-US"/>
        </a:p>
      </dgm:t>
    </dgm:pt>
    <dgm:pt modelId="{93915B86-7449-47F7-98CF-CBF2D56BB3B8}" type="pres">
      <dgm:prSet presAssocID="{A8EA5B2A-5509-43AC-88AA-C0EF9BBAC311}" presName="node" presStyleLbl="node1" presStyleIdx="1" presStyleCnt="6">
        <dgm:presLayoutVars>
          <dgm:bulletEnabled val="1"/>
        </dgm:presLayoutVars>
      </dgm:prSet>
      <dgm:spPr/>
      <dgm:t>
        <a:bodyPr/>
        <a:lstStyle/>
        <a:p>
          <a:endParaRPr lang="zh-TW" altLang="en-US"/>
        </a:p>
      </dgm:t>
    </dgm:pt>
    <dgm:pt modelId="{55103458-7573-4D35-A70D-067BEB048974}" type="pres">
      <dgm:prSet presAssocID="{A8EA5B2A-5509-43AC-88AA-C0EF9BBAC311}" presName="spNode" presStyleCnt="0"/>
      <dgm:spPr/>
    </dgm:pt>
    <dgm:pt modelId="{C88F9236-6777-4124-AA8B-E99CB93945E2}" type="pres">
      <dgm:prSet presAssocID="{D7F50A99-A7E3-4665-82B4-A8F3945D8CFA}" presName="sibTrans" presStyleLbl="sibTrans1D1" presStyleIdx="1" presStyleCnt="6"/>
      <dgm:spPr/>
      <dgm:t>
        <a:bodyPr/>
        <a:lstStyle/>
        <a:p>
          <a:endParaRPr lang="zh-TW" altLang="en-US"/>
        </a:p>
      </dgm:t>
    </dgm:pt>
    <dgm:pt modelId="{CB3C5AC1-CC8A-4CCD-97C6-490945290322}" type="pres">
      <dgm:prSet presAssocID="{FEE68E5A-269D-44C2-A20D-B602612C3499}" presName="node" presStyleLbl="node1" presStyleIdx="2" presStyleCnt="6">
        <dgm:presLayoutVars>
          <dgm:bulletEnabled val="1"/>
        </dgm:presLayoutVars>
      </dgm:prSet>
      <dgm:spPr/>
      <dgm:t>
        <a:bodyPr/>
        <a:lstStyle/>
        <a:p>
          <a:endParaRPr lang="zh-TW" altLang="en-US"/>
        </a:p>
      </dgm:t>
    </dgm:pt>
    <dgm:pt modelId="{93BB89AD-6592-4700-931D-65817DC967CE}" type="pres">
      <dgm:prSet presAssocID="{FEE68E5A-269D-44C2-A20D-B602612C3499}" presName="spNode" presStyleCnt="0"/>
      <dgm:spPr/>
    </dgm:pt>
    <dgm:pt modelId="{5608FEE0-C195-485C-A5E2-42DABB74CC01}" type="pres">
      <dgm:prSet presAssocID="{26B5CDF7-F943-4E7E-99D5-CEEF3D61DD11}" presName="sibTrans" presStyleLbl="sibTrans1D1" presStyleIdx="2" presStyleCnt="6"/>
      <dgm:spPr/>
      <dgm:t>
        <a:bodyPr/>
        <a:lstStyle/>
        <a:p>
          <a:endParaRPr lang="zh-TW" altLang="en-US"/>
        </a:p>
      </dgm:t>
    </dgm:pt>
    <dgm:pt modelId="{BB7C5D47-3932-4CB6-A687-476422B0F1CC}" type="pres">
      <dgm:prSet presAssocID="{91E4A448-0DA9-4313-BEB5-49F605B22B85}" presName="node" presStyleLbl="node1" presStyleIdx="3" presStyleCnt="6">
        <dgm:presLayoutVars>
          <dgm:bulletEnabled val="1"/>
        </dgm:presLayoutVars>
      </dgm:prSet>
      <dgm:spPr/>
      <dgm:t>
        <a:bodyPr/>
        <a:lstStyle/>
        <a:p>
          <a:endParaRPr lang="zh-TW" altLang="en-US"/>
        </a:p>
      </dgm:t>
    </dgm:pt>
    <dgm:pt modelId="{B3BDAC9D-B9EB-4363-93C5-3FF3E7D1C1F0}" type="pres">
      <dgm:prSet presAssocID="{91E4A448-0DA9-4313-BEB5-49F605B22B85}" presName="spNode" presStyleCnt="0"/>
      <dgm:spPr/>
    </dgm:pt>
    <dgm:pt modelId="{7B4F082A-1F34-47CE-BE0D-CE7D31BA57B3}" type="pres">
      <dgm:prSet presAssocID="{5FCEEF56-D5E5-4981-A683-00C430973AA9}" presName="sibTrans" presStyleLbl="sibTrans1D1" presStyleIdx="3" presStyleCnt="6"/>
      <dgm:spPr/>
      <dgm:t>
        <a:bodyPr/>
        <a:lstStyle/>
        <a:p>
          <a:endParaRPr lang="zh-TW" altLang="en-US"/>
        </a:p>
      </dgm:t>
    </dgm:pt>
    <dgm:pt modelId="{783DBAFF-7189-4FEA-84CA-0A4E4AF2E1FD}" type="pres">
      <dgm:prSet presAssocID="{53250764-402C-48FE-8634-B3208111BFC9}" presName="node" presStyleLbl="node1" presStyleIdx="4" presStyleCnt="6">
        <dgm:presLayoutVars>
          <dgm:bulletEnabled val="1"/>
        </dgm:presLayoutVars>
      </dgm:prSet>
      <dgm:spPr/>
      <dgm:t>
        <a:bodyPr/>
        <a:lstStyle/>
        <a:p>
          <a:endParaRPr lang="zh-TW" altLang="en-US"/>
        </a:p>
      </dgm:t>
    </dgm:pt>
    <dgm:pt modelId="{562352B9-FA80-412A-BA7D-B93B65AE1E42}" type="pres">
      <dgm:prSet presAssocID="{53250764-402C-48FE-8634-B3208111BFC9}" presName="spNode" presStyleCnt="0"/>
      <dgm:spPr/>
    </dgm:pt>
    <dgm:pt modelId="{2555AFD0-9266-49F3-9CCF-25B9A290E332}" type="pres">
      <dgm:prSet presAssocID="{C19D1733-EFB2-48EA-8D79-BE465EAFB5AC}" presName="sibTrans" presStyleLbl="sibTrans1D1" presStyleIdx="4" presStyleCnt="6"/>
      <dgm:spPr/>
      <dgm:t>
        <a:bodyPr/>
        <a:lstStyle/>
        <a:p>
          <a:endParaRPr lang="zh-TW" altLang="en-US"/>
        </a:p>
      </dgm:t>
    </dgm:pt>
    <dgm:pt modelId="{3FACAF54-A743-4E53-96ED-8C5800F39327}" type="pres">
      <dgm:prSet presAssocID="{0FB7A04A-45CF-46ED-B3CC-26357B22B6EF}" presName="node" presStyleLbl="node1" presStyleIdx="5" presStyleCnt="6">
        <dgm:presLayoutVars>
          <dgm:bulletEnabled val="1"/>
        </dgm:presLayoutVars>
      </dgm:prSet>
      <dgm:spPr/>
      <dgm:t>
        <a:bodyPr/>
        <a:lstStyle/>
        <a:p>
          <a:endParaRPr lang="zh-TW" altLang="en-US"/>
        </a:p>
      </dgm:t>
    </dgm:pt>
    <dgm:pt modelId="{ED06FF84-69CD-44F6-9507-EED028CCAB44}" type="pres">
      <dgm:prSet presAssocID="{0FB7A04A-45CF-46ED-B3CC-26357B22B6EF}" presName="spNode" presStyleCnt="0"/>
      <dgm:spPr/>
    </dgm:pt>
    <dgm:pt modelId="{44256ABC-DE00-4423-9803-AE8DDE974FFC}" type="pres">
      <dgm:prSet presAssocID="{2C9DA255-D627-49C2-B926-45C244D2F99C}" presName="sibTrans" presStyleLbl="sibTrans1D1" presStyleIdx="5" presStyleCnt="6"/>
      <dgm:spPr/>
      <dgm:t>
        <a:bodyPr/>
        <a:lstStyle/>
        <a:p>
          <a:endParaRPr lang="zh-TW" altLang="en-US"/>
        </a:p>
      </dgm:t>
    </dgm:pt>
  </dgm:ptLst>
  <dgm:cxnLst>
    <dgm:cxn modelId="{A4422466-0DAA-4F28-B3CE-3DACCAE255A2}" srcId="{0D2BD0DE-CB31-4244-BC92-792CC945C4E3}" destId="{A8EA5B2A-5509-43AC-88AA-C0EF9BBAC311}" srcOrd="1" destOrd="0" parTransId="{F658D640-0C2D-4E92-8D58-66D89DD6B6D6}" sibTransId="{D7F50A99-A7E3-4665-82B4-A8F3945D8CFA}"/>
    <dgm:cxn modelId="{4D71DAA4-3054-4392-BF48-1E0C71EBA91C}" type="presOf" srcId="{91E4A448-0DA9-4313-BEB5-49F605B22B85}" destId="{BB7C5D47-3932-4CB6-A687-476422B0F1CC}" srcOrd="0" destOrd="0" presId="urn:microsoft.com/office/officeart/2005/8/layout/cycle6"/>
    <dgm:cxn modelId="{8C0CFA3C-32F7-4EB8-882D-C0E10BD672F2}" type="presOf" srcId="{D7F50A99-A7E3-4665-82B4-A8F3945D8CFA}" destId="{C88F9236-6777-4124-AA8B-E99CB93945E2}" srcOrd="0" destOrd="0" presId="urn:microsoft.com/office/officeart/2005/8/layout/cycle6"/>
    <dgm:cxn modelId="{4D2CF92A-5941-4C3D-8F11-D16EBD7E2C66}" type="presOf" srcId="{2AC4A58B-504B-4357-A1F5-10A5554017F6}" destId="{F6464373-2D87-4F2B-BEFD-C905A7A5651B}" srcOrd="0" destOrd="0" presId="urn:microsoft.com/office/officeart/2005/8/layout/cycle6"/>
    <dgm:cxn modelId="{3444150C-5574-4822-8EFD-493883980105}" type="presOf" srcId="{C19D1733-EFB2-48EA-8D79-BE465EAFB5AC}" destId="{2555AFD0-9266-49F3-9CCF-25B9A290E332}" srcOrd="0" destOrd="0" presId="urn:microsoft.com/office/officeart/2005/8/layout/cycle6"/>
    <dgm:cxn modelId="{DFD378B3-CD96-45BF-9619-6440175F0FC0}" type="presOf" srcId="{FEE68E5A-269D-44C2-A20D-B602612C3499}" destId="{CB3C5AC1-CC8A-4CCD-97C6-490945290322}" srcOrd="0" destOrd="0" presId="urn:microsoft.com/office/officeart/2005/8/layout/cycle6"/>
    <dgm:cxn modelId="{D8DF1F2E-2BF4-4E79-B650-143A068A838F}" srcId="{0D2BD0DE-CB31-4244-BC92-792CC945C4E3}" destId="{0FB7A04A-45CF-46ED-B3CC-26357B22B6EF}" srcOrd="5" destOrd="0" parTransId="{FC990DA1-C05F-4246-B952-EBAE3822A7B7}" sibTransId="{2C9DA255-D627-49C2-B926-45C244D2F99C}"/>
    <dgm:cxn modelId="{93B6B4FA-149C-4B5F-B03C-E5BEAACBF417}" type="presOf" srcId="{2C9DA255-D627-49C2-B926-45C244D2F99C}" destId="{44256ABC-DE00-4423-9803-AE8DDE974FFC}" srcOrd="0" destOrd="0" presId="urn:microsoft.com/office/officeart/2005/8/layout/cycle6"/>
    <dgm:cxn modelId="{328B36D0-2450-4AA5-AD93-ADFA157A657F}" type="presOf" srcId="{26B5CDF7-F943-4E7E-99D5-CEEF3D61DD11}" destId="{5608FEE0-C195-485C-A5E2-42DABB74CC01}" srcOrd="0" destOrd="0" presId="urn:microsoft.com/office/officeart/2005/8/layout/cycle6"/>
    <dgm:cxn modelId="{13BCD34E-21F6-4B11-AE1E-9FC275F39488}" srcId="{0D2BD0DE-CB31-4244-BC92-792CC945C4E3}" destId="{91E4A448-0DA9-4313-BEB5-49F605B22B85}" srcOrd="3" destOrd="0" parTransId="{9E686F6C-6621-4C10-99A2-E5098F62E0EE}" sibTransId="{5FCEEF56-D5E5-4981-A683-00C430973AA9}"/>
    <dgm:cxn modelId="{3DB51365-98D7-4966-A0ED-DF4E05A6DCC7}" type="presOf" srcId="{0D2BD0DE-CB31-4244-BC92-792CC945C4E3}" destId="{5E11D9F7-F745-41A4-8BCE-5D657D237676}" srcOrd="0" destOrd="0" presId="urn:microsoft.com/office/officeart/2005/8/layout/cycle6"/>
    <dgm:cxn modelId="{6A6A223B-CE43-4FF6-A586-C7FA8A086EA3}" type="presOf" srcId="{03B53A42-DB74-4893-AD83-F03539F48485}" destId="{C4F715C0-F9A2-42CB-AD7B-D108F232EB10}" srcOrd="0" destOrd="0" presId="urn:microsoft.com/office/officeart/2005/8/layout/cycle6"/>
    <dgm:cxn modelId="{6435BF8A-A8B7-41C2-B42A-9A08EDC4AA3E}" srcId="{0D2BD0DE-CB31-4244-BC92-792CC945C4E3}" destId="{53250764-402C-48FE-8634-B3208111BFC9}" srcOrd="4" destOrd="0" parTransId="{3026433C-7114-421C-A7EA-FED5C0110D64}" sibTransId="{C19D1733-EFB2-48EA-8D79-BE465EAFB5AC}"/>
    <dgm:cxn modelId="{DC350E99-9DF1-4F7B-A7E2-8F89D01049A5}" type="presOf" srcId="{5FCEEF56-D5E5-4981-A683-00C430973AA9}" destId="{7B4F082A-1F34-47CE-BE0D-CE7D31BA57B3}" srcOrd="0" destOrd="0" presId="urn:microsoft.com/office/officeart/2005/8/layout/cycle6"/>
    <dgm:cxn modelId="{CD3DB6F6-90CD-4C8F-AFCA-1B69F4E5D3A0}" srcId="{0D2BD0DE-CB31-4244-BC92-792CC945C4E3}" destId="{2AC4A58B-504B-4357-A1F5-10A5554017F6}" srcOrd="0" destOrd="0" parTransId="{FB61FE44-28E6-4902-A413-2B9A74BCB3AD}" sibTransId="{03B53A42-DB74-4893-AD83-F03539F48485}"/>
    <dgm:cxn modelId="{32137C00-1FF4-49E3-BFBB-BAB4B2E7D336}" srcId="{0D2BD0DE-CB31-4244-BC92-792CC945C4E3}" destId="{FEE68E5A-269D-44C2-A20D-B602612C3499}" srcOrd="2" destOrd="0" parTransId="{F86A0E6E-C743-422C-8873-1A876C0EA816}" sibTransId="{26B5CDF7-F943-4E7E-99D5-CEEF3D61DD11}"/>
    <dgm:cxn modelId="{17AF3186-93B9-4D3A-A283-12605EC6CCB5}" type="presOf" srcId="{53250764-402C-48FE-8634-B3208111BFC9}" destId="{783DBAFF-7189-4FEA-84CA-0A4E4AF2E1FD}" srcOrd="0" destOrd="0" presId="urn:microsoft.com/office/officeart/2005/8/layout/cycle6"/>
    <dgm:cxn modelId="{F96D39AD-F560-45C2-883E-EEBE06272766}" type="presOf" srcId="{0FB7A04A-45CF-46ED-B3CC-26357B22B6EF}" destId="{3FACAF54-A743-4E53-96ED-8C5800F39327}" srcOrd="0" destOrd="0" presId="urn:microsoft.com/office/officeart/2005/8/layout/cycle6"/>
    <dgm:cxn modelId="{2796CE49-7900-4210-9E1B-E0B55F375D62}" type="presOf" srcId="{A8EA5B2A-5509-43AC-88AA-C0EF9BBAC311}" destId="{93915B86-7449-47F7-98CF-CBF2D56BB3B8}" srcOrd="0" destOrd="0" presId="urn:microsoft.com/office/officeart/2005/8/layout/cycle6"/>
    <dgm:cxn modelId="{DB4ED669-D9B7-43A9-8720-D3362AEF6D5B}" type="presParOf" srcId="{5E11D9F7-F745-41A4-8BCE-5D657D237676}" destId="{F6464373-2D87-4F2B-BEFD-C905A7A5651B}" srcOrd="0" destOrd="0" presId="urn:microsoft.com/office/officeart/2005/8/layout/cycle6"/>
    <dgm:cxn modelId="{825A27A3-EDE7-4324-AE8E-A07A9AA92234}" type="presParOf" srcId="{5E11D9F7-F745-41A4-8BCE-5D657D237676}" destId="{E294D718-737A-4F70-B485-548D935C256C}" srcOrd="1" destOrd="0" presId="urn:microsoft.com/office/officeart/2005/8/layout/cycle6"/>
    <dgm:cxn modelId="{4D7F04CC-62BF-45CD-A824-EB57AE4B33CB}" type="presParOf" srcId="{5E11D9F7-F745-41A4-8BCE-5D657D237676}" destId="{C4F715C0-F9A2-42CB-AD7B-D108F232EB10}" srcOrd="2" destOrd="0" presId="urn:microsoft.com/office/officeart/2005/8/layout/cycle6"/>
    <dgm:cxn modelId="{F3B65E36-E6F2-42FF-9526-DF18C8ECE39F}" type="presParOf" srcId="{5E11D9F7-F745-41A4-8BCE-5D657D237676}" destId="{93915B86-7449-47F7-98CF-CBF2D56BB3B8}" srcOrd="3" destOrd="0" presId="urn:microsoft.com/office/officeart/2005/8/layout/cycle6"/>
    <dgm:cxn modelId="{B52B1036-BD44-4E5B-B19D-428FC8B09E45}" type="presParOf" srcId="{5E11D9F7-F745-41A4-8BCE-5D657D237676}" destId="{55103458-7573-4D35-A70D-067BEB048974}" srcOrd="4" destOrd="0" presId="urn:microsoft.com/office/officeart/2005/8/layout/cycle6"/>
    <dgm:cxn modelId="{90EDF7F7-BD9B-4A99-8B4C-0EED42910024}" type="presParOf" srcId="{5E11D9F7-F745-41A4-8BCE-5D657D237676}" destId="{C88F9236-6777-4124-AA8B-E99CB93945E2}" srcOrd="5" destOrd="0" presId="urn:microsoft.com/office/officeart/2005/8/layout/cycle6"/>
    <dgm:cxn modelId="{17EB4BFA-6C2B-4EBB-9842-F8EC694FD487}" type="presParOf" srcId="{5E11D9F7-F745-41A4-8BCE-5D657D237676}" destId="{CB3C5AC1-CC8A-4CCD-97C6-490945290322}" srcOrd="6" destOrd="0" presId="urn:microsoft.com/office/officeart/2005/8/layout/cycle6"/>
    <dgm:cxn modelId="{78E45ED1-0815-495C-8A49-71D7A9BA542E}" type="presParOf" srcId="{5E11D9F7-F745-41A4-8BCE-5D657D237676}" destId="{93BB89AD-6592-4700-931D-65817DC967CE}" srcOrd="7" destOrd="0" presId="urn:microsoft.com/office/officeart/2005/8/layout/cycle6"/>
    <dgm:cxn modelId="{EB8376A8-3057-48BA-9D0E-E3BA9B572367}" type="presParOf" srcId="{5E11D9F7-F745-41A4-8BCE-5D657D237676}" destId="{5608FEE0-C195-485C-A5E2-42DABB74CC01}" srcOrd="8" destOrd="0" presId="urn:microsoft.com/office/officeart/2005/8/layout/cycle6"/>
    <dgm:cxn modelId="{8E87B43C-9900-458E-BD1B-888DF023C731}" type="presParOf" srcId="{5E11D9F7-F745-41A4-8BCE-5D657D237676}" destId="{BB7C5D47-3932-4CB6-A687-476422B0F1CC}" srcOrd="9" destOrd="0" presId="urn:microsoft.com/office/officeart/2005/8/layout/cycle6"/>
    <dgm:cxn modelId="{4085C6EF-2277-4BFD-908D-31176D25D004}" type="presParOf" srcId="{5E11D9F7-F745-41A4-8BCE-5D657D237676}" destId="{B3BDAC9D-B9EB-4363-93C5-3FF3E7D1C1F0}" srcOrd="10" destOrd="0" presId="urn:microsoft.com/office/officeart/2005/8/layout/cycle6"/>
    <dgm:cxn modelId="{C7AAA31D-4D1D-463E-AD0E-0E91AD5B5D5F}" type="presParOf" srcId="{5E11D9F7-F745-41A4-8BCE-5D657D237676}" destId="{7B4F082A-1F34-47CE-BE0D-CE7D31BA57B3}" srcOrd="11" destOrd="0" presId="urn:microsoft.com/office/officeart/2005/8/layout/cycle6"/>
    <dgm:cxn modelId="{471785C7-1DE2-461C-B615-E651B3E9CB24}" type="presParOf" srcId="{5E11D9F7-F745-41A4-8BCE-5D657D237676}" destId="{783DBAFF-7189-4FEA-84CA-0A4E4AF2E1FD}" srcOrd="12" destOrd="0" presId="urn:microsoft.com/office/officeart/2005/8/layout/cycle6"/>
    <dgm:cxn modelId="{6C5289C9-57C4-4D74-A80D-12597EDAE73F}" type="presParOf" srcId="{5E11D9F7-F745-41A4-8BCE-5D657D237676}" destId="{562352B9-FA80-412A-BA7D-B93B65AE1E42}" srcOrd="13" destOrd="0" presId="urn:microsoft.com/office/officeart/2005/8/layout/cycle6"/>
    <dgm:cxn modelId="{F8FDCEE9-24E7-4722-B50A-5FAD73D9DE29}" type="presParOf" srcId="{5E11D9F7-F745-41A4-8BCE-5D657D237676}" destId="{2555AFD0-9266-49F3-9CCF-25B9A290E332}" srcOrd="14" destOrd="0" presId="urn:microsoft.com/office/officeart/2005/8/layout/cycle6"/>
    <dgm:cxn modelId="{1327AB49-764C-4A25-8DE7-A728470BBC58}" type="presParOf" srcId="{5E11D9F7-F745-41A4-8BCE-5D657D237676}" destId="{3FACAF54-A743-4E53-96ED-8C5800F39327}" srcOrd="15" destOrd="0" presId="urn:microsoft.com/office/officeart/2005/8/layout/cycle6"/>
    <dgm:cxn modelId="{EA62069A-E2DD-4B3A-B768-5317339E62EC}" type="presParOf" srcId="{5E11D9F7-F745-41A4-8BCE-5D657D237676}" destId="{ED06FF84-69CD-44F6-9507-EED028CCAB44}" srcOrd="16" destOrd="0" presId="urn:microsoft.com/office/officeart/2005/8/layout/cycle6"/>
    <dgm:cxn modelId="{340EFF57-E530-44AC-8F77-69869606E9F6}" type="presParOf" srcId="{5E11D9F7-F745-41A4-8BCE-5D657D237676}" destId="{44256ABC-DE00-4423-9803-AE8DDE974FFC}" srcOrd="17"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B79734B-FB50-4089-8958-883ECC677E65}" type="doc">
      <dgm:prSet loTypeId="urn:microsoft.com/office/officeart/2005/8/layout/hList7" loCatId="list" qsTypeId="urn:microsoft.com/office/officeart/2005/8/quickstyle/simple1" qsCatId="simple" csTypeId="urn:microsoft.com/office/officeart/2005/8/colors/accent1_1" csCatId="accent1" phldr="1"/>
      <dgm:spPr/>
      <dgm:t>
        <a:bodyPr/>
        <a:lstStyle/>
        <a:p>
          <a:endParaRPr lang="zh-TW" altLang="en-US"/>
        </a:p>
      </dgm:t>
    </dgm:pt>
    <dgm:pt modelId="{94CB36A8-2302-4DD7-B33E-AC60FCE269D0}">
      <dgm:prSet/>
      <dgm:spPr/>
      <dgm:t>
        <a:bodyPr/>
        <a:lstStyle/>
        <a:p>
          <a:pPr rtl="0"/>
          <a:r>
            <a:rPr lang="zh-TW" altLang="en-US" dirty="0" smtClean="0"/>
            <a:t>協商</a:t>
          </a:r>
          <a:r>
            <a:rPr lang="en-US" altLang="zh-TW" dirty="0" smtClean="0"/>
            <a:t>/</a:t>
          </a:r>
          <a:r>
            <a:rPr lang="zh-TW" altLang="en-US" dirty="0" smtClean="0"/>
            <a:t>調解</a:t>
          </a:r>
          <a:endParaRPr lang="zh-TW" dirty="0"/>
        </a:p>
      </dgm:t>
    </dgm:pt>
    <dgm:pt modelId="{198818DB-73DA-4685-AB00-901905516EBF}" type="parTrans" cxnId="{4A7EA98C-5DDA-4861-B75C-11E2716B981E}">
      <dgm:prSet/>
      <dgm:spPr/>
      <dgm:t>
        <a:bodyPr/>
        <a:lstStyle/>
        <a:p>
          <a:endParaRPr lang="zh-TW" altLang="en-US"/>
        </a:p>
      </dgm:t>
    </dgm:pt>
    <dgm:pt modelId="{BBD97366-D6FD-458C-8FDF-86DBEFAEB09D}" type="sibTrans" cxnId="{4A7EA98C-5DDA-4861-B75C-11E2716B981E}">
      <dgm:prSet/>
      <dgm:spPr/>
      <dgm:t>
        <a:bodyPr/>
        <a:lstStyle/>
        <a:p>
          <a:endParaRPr lang="zh-TW" altLang="en-US"/>
        </a:p>
      </dgm:t>
    </dgm:pt>
    <dgm:pt modelId="{F62BDA31-CD53-4403-8D0A-8DD79720D777}">
      <dgm:prSet/>
      <dgm:spPr/>
      <dgm:t>
        <a:bodyPr/>
        <a:lstStyle/>
        <a:p>
          <a:pPr rtl="0"/>
          <a:r>
            <a:rPr lang="zh-TW" altLang="en-US" dirty="0" smtClean="0"/>
            <a:t>更生</a:t>
          </a:r>
          <a:endParaRPr lang="zh-TW" dirty="0"/>
        </a:p>
      </dgm:t>
    </dgm:pt>
    <dgm:pt modelId="{34785E31-A2A9-4E50-B9BB-25C4124EC1C7}" type="parTrans" cxnId="{60D97029-A13D-488A-90BE-3F80D94378D0}">
      <dgm:prSet/>
      <dgm:spPr/>
      <dgm:t>
        <a:bodyPr/>
        <a:lstStyle/>
        <a:p>
          <a:endParaRPr lang="zh-TW" altLang="en-US"/>
        </a:p>
      </dgm:t>
    </dgm:pt>
    <dgm:pt modelId="{5F66412F-B9BA-45BB-A76B-EEFFE42ED97A}" type="sibTrans" cxnId="{60D97029-A13D-488A-90BE-3F80D94378D0}">
      <dgm:prSet/>
      <dgm:spPr/>
      <dgm:t>
        <a:bodyPr/>
        <a:lstStyle/>
        <a:p>
          <a:endParaRPr lang="zh-TW" altLang="en-US"/>
        </a:p>
      </dgm:t>
    </dgm:pt>
    <dgm:pt modelId="{6DBE9EA8-D0DB-4553-8C24-6A33F326EB89}">
      <dgm:prSet/>
      <dgm:spPr/>
      <dgm:t>
        <a:bodyPr/>
        <a:lstStyle/>
        <a:p>
          <a:pPr rtl="0"/>
          <a:r>
            <a:rPr lang="zh-TW" altLang="en-US" dirty="0" smtClean="0"/>
            <a:t>清算</a:t>
          </a:r>
          <a:endParaRPr lang="zh-TW" dirty="0"/>
        </a:p>
      </dgm:t>
    </dgm:pt>
    <dgm:pt modelId="{FEFA38D3-BA18-493B-A348-A237ABADC01E}" type="parTrans" cxnId="{F507A84A-ADA4-43FE-B54F-D852184B439A}">
      <dgm:prSet/>
      <dgm:spPr/>
      <dgm:t>
        <a:bodyPr/>
        <a:lstStyle/>
        <a:p>
          <a:endParaRPr lang="zh-TW" altLang="en-US"/>
        </a:p>
      </dgm:t>
    </dgm:pt>
    <dgm:pt modelId="{5E4A7191-CC80-4A6F-B052-70258BA48E3A}" type="sibTrans" cxnId="{F507A84A-ADA4-43FE-B54F-D852184B439A}">
      <dgm:prSet/>
      <dgm:spPr/>
      <dgm:t>
        <a:bodyPr/>
        <a:lstStyle/>
        <a:p>
          <a:endParaRPr lang="zh-TW" altLang="en-US"/>
        </a:p>
      </dgm:t>
    </dgm:pt>
    <dgm:pt modelId="{B74B0617-B701-4687-8BF8-0AA33739215C}" type="pres">
      <dgm:prSet presAssocID="{AB79734B-FB50-4089-8958-883ECC677E65}" presName="Name0" presStyleCnt="0">
        <dgm:presLayoutVars>
          <dgm:dir/>
          <dgm:resizeHandles val="exact"/>
        </dgm:presLayoutVars>
      </dgm:prSet>
      <dgm:spPr/>
      <dgm:t>
        <a:bodyPr/>
        <a:lstStyle/>
        <a:p>
          <a:endParaRPr lang="zh-TW" altLang="en-US"/>
        </a:p>
      </dgm:t>
    </dgm:pt>
    <dgm:pt modelId="{C037B524-1208-435A-A656-B32D613B96E6}" type="pres">
      <dgm:prSet presAssocID="{AB79734B-FB50-4089-8958-883ECC677E65}" presName="fgShape" presStyleLbl="fgShp" presStyleIdx="0" presStyleCnt="1"/>
      <dgm:spPr/>
    </dgm:pt>
    <dgm:pt modelId="{7CCD59EE-479C-4183-A748-52E77E15157F}" type="pres">
      <dgm:prSet presAssocID="{AB79734B-FB50-4089-8958-883ECC677E65}" presName="linComp" presStyleCnt="0"/>
      <dgm:spPr/>
    </dgm:pt>
    <dgm:pt modelId="{17F08B01-9AC5-4A6D-A415-932DC602C3B8}" type="pres">
      <dgm:prSet presAssocID="{94CB36A8-2302-4DD7-B33E-AC60FCE269D0}" presName="compNode" presStyleCnt="0"/>
      <dgm:spPr/>
    </dgm:pt>
    <dgm:pt modelId="{BAB4752E-C8E8-44EC-A171-464783DF1B89}" type="pres">
      <dgm:prSet presAssocID="{94CB36A8-2302-4DD7-B33E-AC60FCE269D0}" presName="bkgdShape" presStyleLbl="node1" presStyleIdx="0" presStyleCnt="3"/>
      <dgm:spPr/>
      <dgm:t>
        <a:bodyPr/>
        <a:lstStyle/>
        <a:p>
          <a:endParaRPr lang="zh-TW" altLang="en-US"/>
        </a:p>
      </dgm:t>
    </dgm:pt>
    <dgm:pt modelId="{53D9F219-4FCD-482F-B792-31A9CFF5D51E}" type="pres">
      <dgm:prSet presAssocID="{94CB36A8-2302-4DD7-B33E-AC60FCE269D0}" presName="nodeTx" presStyleLbl="node1" presStyleIdx="0" presStyleCnt="3">
        <dgm:presLayoutVars>
          <dgm:bulletEnabled val="1"/>
        </dgm:presLayoutVars>
      </dgm:prSet>
      <dgm:spPr/>
      <dgm:t>
        <a:bodyPr/>
        <a:lstStyle/>
        <a:p>
          <a:endParaRPr lang="zh-TW" altLang="en-US"/>
        </a:p>
      </dgm:t>
    </dgm:pt>
    <dgm:pt modelId="{A7E875B0-BE27-4769-8427-E1935104DA3A}" type="pres">
      <dgm:prSet presAssocID="{94CB36A8-2302-4DD7-B33E-AC60FCE269D0}" presName="invisiNode" presStyleLbl="node1" presStyleIdx="0" presStyleCnt="3"/>
      <dgm:spPr/>
    </dgm:pt>
    <dgm:pt modelId="{91F864BA-56EE-4101-AA14-39AC85846CC5}" type="pres">
      <dgm:prSet presAssocID="{94CB36A8-2302-4DD7-B33E-AC60FCE269D0}" presName="imagNode" presStyleLbl="fgImgPlace1" presStyleIdx="0" presStyleCnt="3"/>
      <dgm:spPr>
        <a:blipFill rotWithShape="1">
          <a:blip xmlns:r="http://schemas.openxmlformats.org/officeDocument/2006/relationships" r:embed="rId1"/>
          <a:stretch>
            <a:fillRect/>
          </a:stretch>
        </a:blipFill>
      </dgm:spPr>
      <dgm:t>
        <a:bodyPr/>
        <a:lstStyle/>
        <a:p>
          <a:endParaRPr lang="zh-TW" altLang="en-US"/>
        </a:p>
      </dgm:t>
    </dgm:pt>
    <dgm:pt modelId="{EFE5A52A-E6E5-4A76-9F2C-E76A11383A4B}" type="pres">
      <dgm:prSet presAssocID="{BBD97366-D6FD-458C-8FDF-86DBEFAEB09D}" presName="sibTrans" presStyleLbl="sibTrans2D1" presStyleIdx="0" presStyleCnt="0"/>
      <dgm:spPr/>
      <dgm:t>
        <a:bodyPr/>
        <a:lstStyle/>
        <a:p>
          <a:endParaRPr lang="zh-TW" altLang="en-US"/>
        </a:p>
      </dgm:t>
    </dgm:pt>
    <dgm:pt modelId="{16294C88-7113-428A-97DF-2FD88BE0104B}" type="pres">
      <dgm:prSet presAssocID="{F62BDA31-CD53-4403-8D0A-8DD79720D777}" presName="compNode" presStyleCnt="0"/>
      <dgm:spPr/>
    </dgm:pt>
    <dgm:pt modelId="{FE53D862-108B-45F6-8F10-215132BD64EE}" type="pres">
      <dgm:prSet presAssocID="{F62BDA31-CD53-4403-8D0A-8DD79720D777}" presName="bkgdShape" presStyleLbl="node1" presStyleIdx="1" presStyleCnt="3"/>
      <dgm:spPr/>
      <dgm:t>
        <a:bodyPr/>
        <a:lstStyle/>
        <a:p>
          <a:endParaRPr lang="zh-TW" altLang="en-US"/>
        </a:p>
      </dgm:t>
    </dgm:pt>
    <dgm:pt modelId="{A15C8CF9-372D-4CB0-B7B7-3029CBF43983}" type="pres">
      <dgm:prSet presAssocID="{F62BDA31-CD53-4403-8D0A-8DD79720D777}" presName="nodeTx" presStyleLbl="node1" presStyleIdx="1" presStyleCnt="3">
        <dgm:presLayoutVars>
          <dgm:bulletEnabled val="1"/>
        </dgm:presLayoutVars>
      </dgm:prSet>
      <dgm:spPr/>
      <dgm:t>
        <a:bodyPr/>
        <a:lstStyle/>
        <a:p>
          <a:endParaRPr lang="zh-TW" altLang="en-US"/>
        </a:p>
      </dgm:t>
    </dgm:pt>
    <dgm:pt modelId="{7B7DC286-078F-43E0-A962-8F2E57C04B33}" type="pres">
      <dgm:prSet presAssocID="{F62BDA31-CD53-4403-8D0A-8DD79720D777}" presName="invisiNode" presStyleLbl="node1" presStyleIdx="1" presStyleCnt="3"/>
      <dgm:spPr/>
    </dgm:pt>
    <dgm:pt modelId="{C4CCBDE0-1EF4-41BA-80A2-C1D9E23EE78E}" type="pres">
      <dgm:prSet presAssocID="{F62BDA31-CD53-4403-8D0A-8DD79720D777}" presName="imagNode" presStyleLbl="fgImgPlace1" presStyleIdx="1" presStyleCnt="3"/>
      <dgm:spPr>
        <a:blipFill rotWithShape="1">
          <a:blip xmlns:r="http://schemas.openxmlformats.org/officeDocument/2006/relationships" r:embed="rId2"/>
          <a:stretch>
            <a:fillRect/>
          </a:stretch>
        </a:blipFill>
      </dgm:spPr>
      <dgm:t>
        <a:bodyPr/>
        <a:lstStyle/>
        <a:p>
          <a:endParaRPr lang="zh-TW" altLang="en-US"/>
        </a:p>
      </dgm:t>
    </dgm:pt>
    <dgm:pt modelId="{D199C286-527E-4226-BF30-DD50BFB1EDF3}" type="pres">
      <dgm:prSet presAssocID="{5F66412F-B9BA-45BB-A76B-EEFFE42ED97A}" presName="sibTrans" presStyleLbl="sibTrans2D1" presStyleIdx="0" presStyleCnt="0"/>
      <dgm:spPr/>
      <dgm:t>
        <a:bodyPr/>
        <a:lstStyle/>
        <a:p>
          <a:endParaRPr lang="zh-TW" altLang="en-US"/>
        </a:p>
      </dgm:t>
    </dgm:pt>
    <dgm:pt modelId="{891FF9BB-12BB-49E0-921B-ADBB1545F733}" type="pres">
      <dgm:prSet presAssocID="{6DBE9EA8-D0DB-4553-8C24-6A33F326EB89}" presName="compNode" presStyleCnt="0"/>
      <dgm:spPr/>
    </dgm:pt>
    <dgm:pt modelId="{B2896250-9165-4A13-B496-6DA7E43F2F7A}" type="pres">
      <dgm:prSet presAssocID="{6DBE9EA8-D0DB-4553-8C24-6A33F326EB89}" presName="bkgdShape" presStyleLbl="node1" presStyleIdx="2" presStyleCnt="3"/>
      <dgm:spPr/>
      <dgm:t>
        <a:bodyPr/>
        <a:lstStyle/>
        <a:p>
          <a:endParaRPr lang="zh-TW" altLang="en-US"/>
        </a:p>
      </dgm:t>
    </dgm:pt>
    <dgm:pt modelId="{9832B99B-CE77-42A4-817C-0163B9A2C68C}" type="pres">
      <dgm:prSet presAssocID="{6DBE9EA8-D0DB-4553-8C24-6A33F326EB89}" presName="nodeTx" presStyleLbl="node1" presStyleIdx="2" presStyleCnt="3">
        <dgm:presLayoutVars>
          <dgm:bulletEnabled val="1"/>
        </dgm:presLayoutVars>
      </dgm:prSet>
      <dgm:spPr/>
      <dgm:t>
        <a:bodyPr/>
        <a:lstStyle/>
        <a:p>
          <a:endParaRPr lang="zh-TW" altLang="en-US"/>
        </a:p>
      </dgm:t>
    </dgm:pt>
    <dgm:pt modelId="{838F1DE3-3166-4BF5-84DA-237BB434DC30}" type="pres">
      <dgm:prSet presAssocID="{6DBE9EA8-D0DB-4553-8C24-6A33F326EB89}" presName="invisiNode" presStyleLbl="node1" presStyleIdx="2" presStyleCnt="3"/>
      <dgm:spPr/>
    </dgm:pt>
    <dgm:pt modelId="{3A76C813-E885-429D-ABC2-8C34AE75EA87}" type="pres">
      <dgm:prSet presAssocID="{6DBE9EA8-D0DB-4553-8C24-6A33F326EB89}" presName="imagNode" presStyleLbl="fgImgPlace1" presStyleIdx="2" presStyleCnt="3"/>
      <dgm:spPr>
        <a:blipFill rotWithShape="1">
          <a:blip xmlns:r="http://schemas.openxmlformats.org/officeDocument/2006/relationships" r:embed="rId3"/>
          <a:stretch>
            <a:fillRect/>
          </a:stretch>
        </a:blipFill>
      </dgm:spPr>
      <dgm:t>
        <a:bodyPr/>
        <a:lstStyle/>
        <a:p>
          <a:endParaRPr lang="zh-TW" altLang="en-US"/>
        </a:p>
      </dgm:t>
    </dgm:pt>
  </dgm:ptLst>
  <dgm:cxnLst>
    <dgm:cxn modelId="{60D97029-A13D-488A-90BE-3F80D94378D0}" srcId="{AB79734B-FB50-4089-8958-883ECC677E65}" destId="{F62BDA31-CD53-4403-8D0A-8DD79720D777}" srcOrd="1" destOrd="0" parTransId="{34785E31-A2A9-4E50-B9BB-25C4124EC1C7}" sibTransId="{5F66412F-B9BA-45BB-A76B-EEFFE42ED97A}"/>
    <dgm:cxn modelId="{4A7EA98C-5DDA-4861-B75C-11E2716B981E}" srcId="{AB79734B-FB50-4089-8958-883ECC677E65}" destId="{94CB36A8-2302-4DD7-B33E-AC60FCE269D0}" srcOrd="0" destOrd="0" parTransId="{198818DB-73DA-4685-AB00-901905516EBF}" sibTransId="{BBD97366-D6FD-458C-8FDF-86DBEFAEB09D}"/>
    <dgm:cxn modelId="{A3BB9C9C-6CE8-4632-BD89-B61C61974044}" type="presOf" srcId="{94CB36A8-2302-4DD7-B33E-AC60FCE269D0}" destId="{BAB4752E-C8E8-44EC-A171-464783DF1B89}" srcOrd="0" destOrd="0" presId="urn:microsoft.com/office/officeart/2005/8/layout/hList7"/>
    <dgm:cxn modelId="{507AAAD3-B549-42EE-A018-098DAB1809CC}" type="presOf" srcId="{BBD97366-D6FD-458C-8FDF-86DBEFAEB09D}" destId="{EFE5A52A-E6E5-4A76-9F2C-E76A11383A4B}" srcOrd="0" destOrd="0" presId="urn:microsoft.com/office/officeart/2005/8/layout/hList7"/>
    <dgm:cxn modelId="{F183AA58-0F4D-482D-8E33-643B25132963}" type="presOf" srcId="{5F66412F-B9BA-45BB-A76B-EEFFE42ED97A}" destId="{D199C286-527E-4226-BF30-DD50BFB1EDF3}" srcOrd="0" destOrd="0" presId="urn:microsoft.com/office/officeart/2005/8/layout/hList7"/>
    <dgm:cxn modelId="{9D54F10A-1657-4698-967B-8080EAE5C81F}" type="presOf" srcId="{AB79734B-FB50-4089-8958-883ECC677E65}" destId="{B74B0617-B701-4687-8BF8-0AA33739215C}" srcOrd="0" destOrd="0" presId="urn:microsoft.com/office/officeart/2005/8/layout/hList7"/>
    <dgm:cxn modelId="{5389A227-94AF-411E-9455-790B8D38E036}" type="presOf" srcId="{F62BDA31-CD53-4403-8D0A-8DD79720D777}" destId="{A15C8CF9-372D-4CB0-B7B7-3029CBF43983}" srcOrd="1" destOrd="0" presId="urn:microsoft.com/office/officeart/2005/8/layout/hList7"/>
    <dgm:cxn modelId="{3F96E507-9398-46B5-AE05-AFD266297EFE}" type="presOf" srcId="{6DBE9EA8-D0DB-4553-8C24-6A33F326EB89}" destId="{9832B99B-CE77-42A4-817C-0163B9A2C68C}" srcOrd="1" destOrd="0" presId="urn:microsoft.com/office/officeart/2005/8/layout/hList7"/>
    <dgm:cxn modelId="{7596E992-AE5C-4F52-A4FE-38389C547872}" type="presOf" srcId="{94CB36A8-2302-4DD7-B33E-AC60FCE269D0}" destId="{53D9F219-4FCD-482F-B792-31A9CFF5D51E}" srcOrd="1" destOrd="0" presId="urn:microsoft.com/office/officeart/2005/8/layout/hList7"/>
    <dgm:cxn modelId="{31691CC0-ED00-4907-A88C-D92A7137F20A}" type="presOf" srcId="{6DBE9EA8-D0DB-4553-8C24-6A33F326EB89}" destId="{B2896250-9165-4A13-B496-6DA7E43F2F7A}" srcOrd="0" destOrd="0" presId="urn:microsoft.com/office/officeart/2005/8/layout/hList7"/>
    <dgm:cxn modelId="{F507A84A-ADA4-43FE-B54F-D852184B439A}" srcId="{AB79734B-FB50-4089-8958-883ECC677E65}" destId="{6DBE9EA8-D0DB-4553-8C24-6A33F326EB89}" srcOrd="2" destOrd="0" parTransId="{FEFA38D3-BA18-493B-A348-A237ABADC01E}" sibTransId="{5E4A7191-CC80-4A6F-B052-70258BA48E3A}"/>
    <dgm:cxn modelId="{AA768F62-BB98-4ED3-BC03-ED42C57AF3AF}" type="presOf" srcId="{F62BDA31-CD53-4403-8D0A-8DD79720D777}" destId="{FE53D862-108B-45F6-8F10-215132BD64EE}" srcOrd="0" destOrd="0" presId="urn:microsoft.com/office/officeart/2005/8/layout/hList7"/>
    <dgm:cxn modelId="{4B278CA4-8D53-49EB-BAE6-58C3705E291C}" type="presParOf" srcId="{B74B0617-B701-4687-8BF8-0AA33739215C}" destId="{C037B524-1208-435A-A656-B32D613B96E6}" srcOrd="0" destOrd="0" presId="urn:microsoft.com/office/officeart/2005/8/layout/hList7"/>
    <dgm:cxn modelId="{784CAF19-8D79-436E-9F47-237F462FFAD1}" type="presParOf" srcId="{B74B0617-B701-4687-8BF8-0AA33739215C}" destId="{7CCD59EE-479C-4183-A748-52E77E15157F}" srcOrd="1" destOrd="0" presId="urn:microsoft.com/office/officeart/2005/8/layout/hList7"/>
    <dgm:cxn modelId="{01D01E0F-E9DB-400E-B062-26ADCE1B8975}" type="presParOf" srcId="{7CCD59EE-479C-4183-A748-52E77E15157F}" destId="{17F08B01-9AC5-4A6D-A415-932DC602C3B8}" srcOrd="0" destOrd="0" presId="urn:microsoft.com/office/officeart/2005/8/layout/hList7"/>
    <dgm:cxn modelId="{49880477-07F6-4CDC-9D88-EE51154BEB49}" type="presParOf" srcId="{17F08B01-9AC5-4A6D-A415-932DC602C3B8}" destId="{BAB4752E-C8E8-44EC-A171-464783DF1B89}" srcOrd="0" destOrd="0" presId="urn:microsoft.com/office/officeart/2005/8/layout/hList7"/>
    <dgm:cxn modelId="{0BAAEAAF-6CA4-4B50-B9D6-D057B9397FE7}" type="presParOf" srcId="{17F08B01-9AC5-4A6D-A415-932DC602C3B8}" destId="{53D9F219-4FCD-482F-B792-31A9CFF5D51E}" srcOrd="1" destOrd="0" presId="urn:microsoft.com/office/officeart/2005/8/layout/hList7"/>
    <dgm:cxn modelId="{A1D7B9AC-576F-46B1-8D5A-4D19E7498191}" type="presParOf" srcId="{17F08B01-9AC5-4A6D-A415-932DC602C3B8}" destId="{A7E875B0-BE27-4769-8427-E1935104DA3A}" srcOrd="2" destOrd="0" presId="urn:microsoft.com/office/officeart/2005/8/layout/hList7"/>
    <dgm:cxn modelId="{74B363FD-D409-48E4-9726-4A0476B9DF6E}" type="presParOf" srcId="{17F08B01-9AC5-4A6D-A415-932DC602C3B8}" destId="{91F864BA-56EE-4101-AA14-39AC85846CC5}" srcOrd="3" destOrd="0" presId="urn:microsoft.com/office/officeart/2005/8/layout/hList7"/>
    <dgm:cxn modelId="{2E5F58F8-7BC3-4F69-A282-32B1743BA89A}" type="presParOf" srcId="{7CCD59EE-479C-4183-A748-52E77E15157F}" destId="{EFE5A52A-E6E5-4A76-9F2C-E76A11383A4B}" srcOrd="1" destOrd="0" presId="urn:microsoft.com/office/officeart/2005/8/layout/hList7"/>
    <dgm:cxn modelId="{AD6F5D18-EF89-4098-A64F-F72346C3920A}" type="presParOf" srcId="{7CCD59EE-479C-4183-A748-52E77E15157F}" destId="{16294C88-7113-428A-97DF-2FD88BE0104B}" srcOrd="2" destOrd="0" presId="urn:microsoft.com/office/officeart/2005/8/layout/hList7"/>
    <dgm:cxn modelId="{457EF6EB-C38A-46BA-AEDF-9E19158DC244}" type="presParOf" srcId="{16294C88-7113-428A-97DF-2FD88BE0104B}" destId="{FE53D862-108B-45F6-8F10-215132BD64EE}" srcOrd="0" destOrd="0" presId="urn:microsoft.com/office/officeart/2005/8/layout/hList7"/>
    <dgm:cxn modelId="{198E5E56-4855-403D-A13E-EC03B02EA12E}" type="presParOf" srcId="{16294C88-7113-428A-97DF-2FD88BE0104B}" destId="{A15C8CF9-372D-4CB0-B7B7-3029CBF43983}" srcOrd="1" destOrd="0" presId="urn:microsoft.com/office/officeart/2005/8/layout/hList7"/>
    <dgm:cxn modelId="{77460A34-5A46-4208-A953-EC9488AEDE40}" type="presParOf" srcId="{16294C88-7113-428A-97DF-2FD88BE0104B}" destId="{7B7DC286-078F-43E0-A962-8F2E57C04B33}" srcOrd="2" destOrd="0" presId="urn:microsoft.com/office/officeart/2005/8/layout/hList7"/>
    <dgm:cxn modelId="{90447DE3-315D-406C-BC5E-C88138E4003D}" type="presParOf" srcId="{16294C88-7113-428A-97DF-2FD88BE0104B}" destId="{C4CCBDE0-1EF4-41BA-80A2-C1D9E23EE78E}" srcOrd="3" destOrd="0" presId="urn:microsoft.com/office/officeart/2005/8/layout/hList7"/>
    <dgm:cxn modelId="{E7C8A60B-39F2-49D9-82FA-54F0D945D4A3}" type="presParOf" srcId="{7CCD59EE-479C-4183-A748-52E77E15157F}" destId="{D199C286-527E-4226-BF30-DD50BFB1EDF3}" srcOrd="3" destOrd="0" presId="urn:microsoft.com/office/officeart/2005/8/layout/hList7"/>
    <dgm:cxn modelId="{05991AFE-2ADD-4BC7-8225-20CCA14310C0}" type="presParOf" srcId="{7CCD59EE-479C-4183-A748-52E77E15157F}" destId="{891FF9BB-12BB-49E0-921B-ADBB1545F733}" srcOrd="4" destOrd="0" presId="urn:microsoft.com/office/officeart/2005/8/layout/hList7"/>
    <dgm:cxn modelId="{B5E941DD-30E2-4908-8533-6D5D04040788}" type="presParOf" srcId="{891FF9BB-12BB-49E0-921B-ADBB1545F733}" destId="{B2896250-9165-4A13-B496-6DA7E43F2F7A}" srcOrd="0" destOrd="0" presId="urn:microsoft.com/office/officeart/2005/8/layout/hList7"/>
    <dgm:cxn modelId="{9D7C415E-7D53-42FA-9CD3-B3D6A6FD4C55}" type="presParOf" srcId="{891FF9BB-12BB-49E0-921B-ADBB1545F733}" destId="{9832B99B-CE77-42A4-817C-0163B9A2C68C}" srcOrd="1" destOrd="0" presId="urn:microsoft.com/office/officeart/2005/8/layout/hList7"/>
    <dgm:cxn modelId="{F9C832E7-DD1F-4E64-BB7B-A4FDFA240DF6}" type="presParOf" srcId="{891FF9BB-12BB-49E0-921B-ADBB1545F733}" destId="{838F1DE3-3166-4BF5-84DA-237BB434DC30}" srcOrd="2" destOrd="0" presId="urn:microsoft.com/office/officeart/2005/8/layout/hList7"/>
    <dgm:cxn modelId="{E432BDA2-8A65-4FE6-A35D-1175C426F52D}" type="presParOf" srcId="{891FF9BB-12BB-49E0-921B-ADBB1545F733}" destId="{3A76C813-E885-429D-ABC2-8C34AE75EA87}"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464373-2D87-4F2B-BEFD-C905A7A5651B}">
      <dsp:nvSpPr>
        <dsp:cNvPr id="0" name=""/>
        <dsp:cNvSpPr/>
      </dsp:nvSpPr>
      <dsp:spPr>
        <a:xfrm>
          <a:off x="3637554" y="1244"/>
          <a:ext cx="1229128" cy="798933"/>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zh-TW" altLang="en-US" sz="1900" kern="1200" dirty="0" smtClean="0"/>
            <a:t>催債壓力</a:t>
          </a:r>
          <a:endParaRPr lang="zh-TW" altLang="en-US" sz="1900" kern="1200" dirty="0"/>
        </a:p>
      </dsp:txBody>
      <dsp:txXfrm>
        <a:off x="3676555" y="40245"/>
        <a:ext cx="1151126" cy="720931"/>
      </dsp:txXfrm>
    </dsp:sp>
    <dsp:sp modelId="{C4F715C0-F9A2-42CB-AD7B-D108F232EB10}">
      <dsp:nvSpPr>
        <dsp:cNvPr id="0" name=""/>
        <dsp:cNvSpPr/>
      </dsp:nvSpPr>
      <dsp:spPr>
        <a:xfrm>
          <a:off x="2366829" y="400710"/>
          <a:ext cx="3770578" cy="3770578"/>
        </a:xfrm>
        <a:custGeom>
          <a:avLst/>
          <a:gdLst/>
          <a:ahLst/>
          <a:cxnLst/>
          <a:rect l="0" t="0" r="0" b="0"/>
          <a:pathLst>
            <a:path>
              <a:moveTo>
                <a:pt x="2507740" y="105719"/>
              </a:moveTo>
              <a:arcTo wR="1885289" hR="1885289" stAng="17356717" swAng="1504743"/>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3915B86-7449-47F7-98CF-CBF2D56BB3B8}">
      <dsp:nvSpPr>
        <dsp:cNvPr id="0" name=""/>
        <dsp:cNvSpPr/>
      </dsp:nvSpPr>
      <dsp:spPr>
        <a:xfrm>
          <a:off x="5270263" y="943888"/>
          <a:ext cx="1229128" cy="798933"/>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zh-TW" altLang="en-US" sz="1900" kern="1200" dirty="0" smtClean="0"/>
            <a:t>工作不順</a:t>
          </a:r>
          <a:endParaRPr lang="zh-TW" altLang="en-US" sz="1900" kern="1200" dirty="0"/>
        </a:p>
      </dsp:txBody>
      <dsp:txXfrm>
        <a:off x="5309264" y="982889"/>
        <a:ext cx="1151126" cy="720931"/>
      </dsp:txXfrm>
    </dsp:sp>
    <dsp:sp modelId="{C88F9236-6777-4124-AA8B-E99CB93945E2}">
      <dsp:nvSpPr>
        <dsp:cNvPr id="0" name=""/>
        <dsp:cNvSpPr/>
      </dsp:nvSpPr>
      <dsp:spPr>
        <a:xfrm>
          <a:off x="2366829" y="400710"/>
          <a:ext cx="3770578" cy="3770578"/>
        </a:xfrm>
        <a:custGeom>
          <a:avLst/>
          <a:gdLst/>
          <a:ahLst/>
          <a:cxnLst/>
          <a:rect l="0" t="0" r="0" b="0"/>
          <a:pathLst>
            <a:path>
              <a:moveTo>
                <a:pt x="3693734" y="1352523"/>
              </a:moveTo>
              <a:arcTo wR="1885289" hR="1885289" stAng="20615105" swAng="1969790"/>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B3C5AC1-CC8A-4CCD-97C6-490945290322}">
      <dsp:nvSpPr>
        <dsp:cNvPr id="0" name=""/>
        <dsp:cNvSpPr/>
      </dsp:nvSpPr>
      <dsp:spPr>
        <a:xfrm>
          <a:off x="5270263" y="2829177"/>
          <a:ext cx="1229128" cy="798933"/>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zh-TW" altLang="en-US" sz="1900" kern="1200" dirty="0" smtClean="0"/>
            <a:t>訴訟扣薪</a:t>
          </a:r>
          <a:endParaRPr lang="zh-TW" altLang="en-US" sz="1900" kern="1200" dirty="0"/>
        </a:p>
      </dsp:txBody>
      <dsp:txXfrm>
        <a:off x="5309264" y="2868178"/>
        <a:ext cx="1151126" cy="720931"/>
      </dsp:txXfrm>
    </dsp:sp>
    <dsp:sp modelId="{5608FEE0-C195-485C-A5E2-42DABB74CC01}">
      <dsp:nvSpPr>
        <dsp:cNvPr id="0" name=""/>
        <dsp:cNvSpPr/>
      </dsp:nvSpPr>
      <dsp:spPr>
        <a:xfrm>
          <a:off x="2366829" y="400710"/>
          <a:ext cx="3770578" cy="3770578"/>
        </a:xfrm>
        <a:custGeom>
          <a:avLst/>
          <a:gdLst/>
          <a:ahLst/>
          <a:cxnLst/>
          <a:rect l="0" t="0" r="0" b="0"/>
          <a:pathLst>
            <a:path>
              <a:moveTo>
                <a:pt x="3203361" y="3233251"/>
              </a:moveTo>
              <a:arcTo wR="1885289" hR="1885289" stAng="2738540" swAng="1504743"/>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B7C5D47-3932-4CB6-A687-476422B0F1CC}">
      <dsp:nvSpPr>
        <dsp:cNvPr id="0" name=""/>
        <dsp:cNvSpPr/>
      </dsp:nvSpPr>
      <dsp:spPr>
        <a:xfrm>
          <a:off x="3637554" y="3771822"/>
          <a:ext cx="1229128" cy="798933"/>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zh-TW" altLang="en-US" sz="1900" kern="1200" dirty="0" smtClean="0"/>
            <a:t>債務翻倍</a:t>
          </a:r>
          <a:endParaRPr lang="zh-TW" altLang="en-US" sz="1900" kern="1200" dirty="0"/>
        </a:p>
      </dsp:txBody>
      <dsp:txXfrm>
        <a:off x="3676555" y="3810823"/>
        <a:ext cx="1151126" cy="720931"/>
      </dsp:txXfrm>
    </dsp:sp>
    <dsp:sp modelId="{7B4F082A-1F34-47CE-BE0D-CE7D31BA57B3}">
      <dsp:nvSpPr>
        <dsp:cNvPr id="0" name=""/>
        <dsp:cNvSpPr/>
      </dsp:nvSpPr>
      <dsp:spPr>
        <a:xfrm>
          <a:off x="2366829" y="400710"/>
          <a:ext cx="3770578" cy="3770578"/>
        </a:xfrm>
        <a:custGeom>
          <a:avLst/>
          <a:gdLst/>
          <a:ahLst/>
          <a:cxnLst/>
          <a:rect l="0" t="0" r="0" b="0"/>
          <a:pathLst>
            <a:path>
              <a:moveTo>
                <a:pt x="1262837" y="3664859"/>
              </a:moveTo>
              <a:arcTo wR="1885289" hR="1885289" stAng="6556717" swAng="1504743"/>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83DBAFF-7189-4FEA-84CA-0A4E4AF2E1FD}">
      <dsp:nvSpPr>
        <dsp:cNvPr id="0" name=""/>
        <dsp:cNvSpPr/>
      </dsp:nvSpPr>
      <dsp:spPr>
        <a:xfrm>
          <a:off x="2004846" y="2829177"/>
          <a:ext cx="1229128" cy="798933"/>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zh-TW" altLang="en-US" sz="1900" kern="1200" dirty="0" smtClean="0"/>
            <a:t>身心俱疲</a:t>
          </a:r>
          <a:endParaRPr lang="zh-TW" altLang="en-US" sz="1900" kern="1200" dirty="0"/>
        </a:p>
      </dsp:txBody>
      <dsp:txXfrm>
        <a:off x="2043847" y="2868178"/>
        <a:ext cx="1151126" cy="720931"/>
      </dsp:txXfrm>
    </dsp:sp>
    <dsp:sp modelId="{2555AFD0-9266-49F3-9CCF-25B9A290E332}">
      <dsp:nvSpPr>
        <dsp:cNvPr id="0" name=""/>
        <dsp:cNvSpPr/>
      </dsp:nvSpPr>
      <dsp:spPr>
        <a:xfrm>
          <a:off x="2366829" y="400710"/>
          <a:ext cx="3770578" cy="3770578"/>
        </a:xfrm>
        <a:custGeom>
          <a:avLst/>
          <a:gdLst/>
          <a:ahLst/>
          <a:cxnLst/>
          <a:rect l="0" t="0" r="0" b="0"/>
          <a:pathLst>
            <a:path>
              <a:moveTo>
                <a:pt x="76843" y="2418055"/>
              </a:moveTo>
              <a:arcTo wR="1885289" hR="1885289" stAng="9815105" swAng="1969790"/>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FACAF54-A743-4E53-96ED-8C5800F39327}">
      <dsp:nvSpPr>
        <dsp:cNvPr id="0" name=""/>
        <dsp:cNvSpPr/>
      </dsp:nvSpPr>
      <dsp:spPr>
        <a:xfrm>
          <a:off x="2004846" y="943888"/>
          <a:ext cx="1229128" cy="798933"/>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zh-TW" altLang="en-US" sz="1900" kern="1200" dirty="0" smtClean="0"/>
            <a:t>社會問題</a:t>
          </a:r>
          <a:endParaRPr lang="zh-TW" altLang="en-US" sz="1900" kern="1200" dirty="0"/>
        </a:p>
      </dsp:txBody>
      <dsp:txXfrm>
        <a:off x="2043847" y="982889"/>
        <a:ext cx="1151126" cy="720931"/>
      </dsp:txXfrm>
    </dsp:sp>
    <dsp:sp modelId="{44256ABC-DE00-4423-9803-AE8DDE974FFC}">
      <dsp:nvSpPr>
        <dsp:cNvPr id="0" name=""/>
        <dsp:cNvSpPr/>
      </dsp:nvSpPr>
      <dsp:spPr>
        <a:xfrm>
          <a:off x="2366829" y="400710"/>
          <a:ext cx="3770578" cy="3770578"/>
        </a:xfrm>
        <a:custGeom>
          <a:avLst/>
          <a:gdLst/>
          <a:ahLst/>
          <a:cxnLst/>
          <a:rect l="0" t="0" r="0" b="0"/>
          <a:pathLst>
            <a:path>
              <a:moveTo>
                <a:pt x="567216" y="537327"/>
              </a:moveTo>
              <a:arcTo wR="1885289" hR="1885289" stAng="13538540" swAng="1504743"/>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B4752E-C8E8-44EC-A171-464783DF1B89}">
      <dsp:nvSpPr>
        <dsp:cNvPr id="0" name=""/>
        <dsp:cNvSpPr/>
      </dsp:nvSpPr>
      <dsp:spPr>
        <a:xfrm>
          <a:off x="1843" y="0"/>
          <a:ext cx="2868745" cy="4572000"/>
        </a:xfrm>
        <a:prstGeom prst="roundRect">
          <a:avLst>
            <a:gd name="adj" fmla="val 10000"/>
          </a:avLst>
        </a:prstGeom>
        <a:solidFill>
          <a:schemeClr val="lt1">
            <a:hueOff val="0"/>
            <a:satOff val="0"/>
            <a:lumOff val="0"/>
            <a:alphaOff val="0"/>
          </a:schemeClr>
        </a:solidFill>
        <a:ln w="11429" cap="flat" cmpd="sng" algn="ctr">
          <a:solidFill>
            <a:schemeClr val="accent1">
              <a:shade val="80000"/>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91592" tIns="291592" rIns="291592" bIns="291592" numCol="1" spcCol="1270" anchor="ctr" anchorCtr="0">
          <a:noAutofit/>
        </a:bodyPr>
        <a:lstStyle/>
        <a:p>
          <a:pPr lvl="0" algn="ctr" defTabSz="1822450" rtl="0">
            <a:lnSpc>
              <a:spcPct val="90000"/>
            </a:lnSpc>
            <a:spcBef>
              <a:spcPct val="0"/>
            </a:spcBef>
            <a:spcAft>
              <a:spcPct val="35000"/>
            </a:spcAft>
          </a:pPr>
          <a:r>
            <a:rPr lang="zh-TW" altLang="en-US" sz="4100" kern="1200" dirty="0" smtClean="0"/>
            <a:t>協商</a:t>
          </a:r>
          <a:r>
            <a:rPr lang="en-US" altLang="zh-TW" sz="4100" kern="1200" dirty="0" smtClean="0"/>
            <a:t>/</a:t>
          </a:r>
          <a:r>
            <a:rPr lang="zh-TW" altLang="en-US" sz="4100" kern="1200" dirty="0" smtClean="0"/>
            <a:t>調解</a:t>
          </a:r>
          <a:endParaRPr lang="zh-TW" sz="4100" kern="1200" dirty="0"/>
        </a:p>
      </dsp:txBody>
      <dsp:txXfrm>
        <a:off x="1843" y="1828800"/>
        <a:ext cx="2868745" cy="1828800"/>
      </dsp:txXfrm>
    </dsp:sp>
    <dsp:sp modelId="{91F864BA-56EE-4101-AA14-39AC85846CC5}">
      <dsp:nvSpPr>
        <dsp:cNvPr id="0" name=""/>
        <dsp:cNvSpPr/>
      </dsp:nvSpPr>
      <dsp:spPr>
        <a:xfrm>
          <a:off x="674978" y="274320"/>
          <a:ext cx="1522476" cy="1522476"/>
        </a:xfrm>
        <a:prstGeom prst="ellipse">
          <a:avLst/>
        </a:prstGeom>
        <a:blipFill rotWithShape="1">
          <a:blip xmlns:r="http://schemas.openxmlformats.org/officeDocument/2006/relationships" r:embed="rId1"/>
          <a:stretch>
            <a:fillRect/>
          </a:stretch>
        </a:blipFill>
        <a:ln w="11429" cap="flat" cmpd="sng" algn="ctr">
          <a:solidFill>
            <a:schemeClr val="accent1">
              <a:shade val="80000"/>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sp>
    <dsp:sp modelId="{FE53D862-108B-45F6-8F10-215132BD64EE}">
      <dsp:nvSpPr>
        <dsp:cNvPr id="0" name=""/>
        <dsp:cNvSpPr/>
      </dsp:nvSpPr>
      <dsp:spPr>
        <a:xfrm>
          <a:off x="2956651" y="0"/>
          <a:ext cx="2868745" cy="4572000"/>
        </a:xfrm>
        <a:prstGeom prst="roundRect">
          <a:avLst>
            <a:gd name="adj" fmla="val 10000"/>
          </a:avLst>
        </a:prstGeom>
        <a:solidFill>
          <a:schemeClr val="lt1">
            <a:hueOff val="0"/>
            <a:satOff val="0"/>
            <a:lumOff val="0"/>
            <a:alphaOff val="0"/>
          </a:schemeClr>
        </a:solidFill>
        <a:ln w="11429" cap="flat" cmpd="sng" algn="ctr">
          <a:solidFill>
            <a:schemeClr val="accent1">
              <a:shade val="80000"/>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91592" tIns="291592" rIns="291592" bIns="291592" numCol="1" spcCol="1270" anchor="ctr" anchorCtr="0">
          <a:noAutofit/>
        </a:bodyPr>
        <a:lstStyle/>
        <a:p>
          <a:pPr lvl="0" algn="ctr" defTabSz="1822450" rtl="0">
            <a:lnSpc>
              <a:spcPct val="90000"/>
            </a:lnSpc>
            <a:spcBef>
              <a:spcPct val="0"/>
            </a:spcBef>
            <a:spcAft>
              <a:spcPct val="35000"/>
            </a:spcAft>
          </a:pPr>
          <a:r>
            <a:rPr lang="zh-TW" altLang="en-US" sz="4100" kern="1200" dirty="0" smtClean="0"/>
            <a:t>更生</a:t>
          </a:r>
          <a:endParaRPr lang="zh-TW" sz="4100" kern="1200" dirty="0"/>
        </a:p>
      </dsp:txBody>
      <dsp:txXfrm>
        <a:off x="2956651" y="1828800"/>
        <a:ext cx="2868745" cy="1828800"/>
      </dsp:txXfrm>
    </dsp:sp>
    <dsp:sp modelId="{C4CCBDE0-1EF4-41BA-80A2-C1D9E23EE78E}">
      <dsp:nvSpPr>
        <dsp:cNvPr id="0" name=""/>
        <dsp:cNvSpPr/>
      </dsp:nvSpPr>
      <dsp:spPr>
        <a:xfrm>
          <a:off x="3629786" y="274320"/>
          <a:ext cx="1522476" cy="1522476"/>
        </a:xfrm>
        <a:prstGeom prst="ellipse">
          <a:avLst/>
        </a:prstGeom>
        <a:blipFill rotWithShape="1">
          <a:blip xmlns:r="http://schemas.openxmlformats.org/officeDocument/2006/relationships" r:embed="rId2"/>
          <a:stretch>
            <a:fillRect/>
          </a:stretch>
        </a:blipFill>
        <a:ln w="11429" cap="flat" cmpd="sng" algn="ctr">
          <a:solidFill>
            <a:schemeClr val="accent1">
              <a:shade val="80000"/>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sp>
    <dsp:sp modelId="{B2896250-9165-4A13-B496-6DA7E43F2F7A}">
      <dsp:nvSpPr>
        <dsp:cNvPr id="0" name=""/>
        <dsp:cNvSpPr/>
      </dsp:nvSpPr>
      <dsp:spPr>
        <a:xfrm>
          <a:off x="5911459" y="0"/>
          <a:ext cx="2868745" cy="4572000"/>
        </a:xfrm>
        <a:prstGeom prst="roundRect">
          <a:avLst>
            <a:gd name="adj" fmla="val 10000"/>
          </a:avLst>
        </a:prstGeom>
        <a:solidFill>
          <a:schemeClr val="lt1">
            <a:hueOff val="0"/>
            <a:satOff val="0"/>
            <a:lumOff val="0"/>
            <a:alphaOff val="0"/>
          </a:schemeClr>
        </a:solidFill>
        <a:ln w="11429" cap="flat" cmpd="sng" algn="ctr">
          <a:solidFill>
            <a:schemeClr val="accent1">
              <a:shade val="80000"/>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91592" tIns="291592" rIns="291592" bIns="291592" numCol="1" spcCol="1270" anchor="ctr" anchorCtr="0">
          <a:noAutofit/>
        </a:bodyPr>
        <a:lstStyle/>
        <a:p>
          <a:pPr lvl="0" algn="ctr" defTabSz="1822450" rtl="0">
            <a:lnSpc>
              <a:spcPct val="90000"/>
            </a:lnSpc>
            <a:spcBef>
              <a:spcPct val="0"/>
            </a:spcBef>
            <a:spcAft>
              <a:spcPct val="35000"/>
            </a:spcAft>
          </a:pPr>
          <a:r>
            <a:rPr lang="zh-TW" altLang="en-US" sz="4100" kern="1200" dirty="0" smtClean="0"/>
            <a:t>清算</a:t>
          </a:r>
          <a:endParaRPr lang="zh-TW" sz="4100" kern="1200" dirty="0"/>
        </a:p>
      </dsp:txBody>
      <dsp:txXfrm>
        <a:off x="5911459" y="1828800"/>
        <a:ext cx="2868745" cy="1828800"/>
      </dsp:txXfrm>
    </dsp:sp>
    <dsp:sp modelId="{3A76C813-E885-429D-ABC2-8C34AE75EA87}">
      <dsp:nvSpPr>
        <dsp:cNvPr id="0" name=""/>
        <dsp:cNvSpPr/>
      </dsp:nvSpPr>
      <dsp:spPr>
        <a:xfrm>
          <a:off x="6584594" y="274320"/>
          <a:ext cx="1522476" cy="1522476"/>
        </a:xfrm>
        <a:prstGeom prst="ellipse">
          <a:avLst/>
        </a:prstGeom>
        <a:blipFill rotWithShape="1">
          <a:blip xmlns:r="http://schemas.openxmlformats.org/officeDocument/2006/relationships" r:embed="rId3"/>
          <a:stretch>
            <a:fillRect/>
          </a:stretch>
        </a:blipFill>
        <a:ln w="11429" cap="flat" cmpd="sng" algn="ctr">
          <a:solidFill>
            <a:schemeClr val="accent1">
              <a:shade val="80000"/>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sp>
    <dsp:sp modelId="{C037B524-1208-435A-A656-B32D613B96E6}">
      <dsp:nvSpPr>
        <dsp:cNvPr id="0" name=""/>
        <dsp:cNvSpPr/>
      </dsp:nvSpPr>
      <dsp:spPr>
        <a:xfrm>
          <a:off x="351281" y="3657600"/>
          <a:ext cx="8079485" cy="685800"/>
        </a:xfrm>
        <a:prstGeom prst="leftRightArrow">
          <a:avLst/>
        </a:prstGeom>
        <a:solidFill>
          <a:schemeClr val="accent1">
            <a:tint val="60000"/>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預留位置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zh-TW" altLang="en-US" dirty="0">
              <a:latin typeface="Microsoft JhengHei UI" panose="020B0604030504040204" pitchFamily="34" charset="-120"/>
              <a:ea typeface="Microsoft JhengHei UI" panose="020B0604030504040204" pitchFamily="34" charset="-120"/>
            </a:endParaRPr>
          </a:p>
        </p:txBody>
      </p:sp>
      <p:sp>
        <p:nvSpPr>
          <p:cNvPr id="3" name="日期預留位置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l" rtl="0">
              <a:defRPr sz="1200"/>
            </a:lvl1pPr>
          </a:lstStyle>
          <a:p>
            <a:pPr algn="r" rtl="0"/>
            <a:fld id="{B371FDD4-1ACE-4353-829D-0505EA0F4DC5}" type="datetime1">
              <a:rPr lang="zh-TW" altLang="en-US" smtClean="0">
                <a:latin typeface="Microsoft JhengHei UI" panose="020B0604030504040204" pitchFamily="34" charset="-120"/>
                <a:ea typeface="Microsoft JhengHei UI" panose="020B0604030504040204" pitchFamily="34" charset="-120"/>
              </a:rPr>
              <a:pPr algn="r" rtl="0"/>
              <a:t>2020/6/20</a:t>
            </a:fld>
            <a:endParaRPr lang="zh-TW" altLang="en-US" dirty="0">
              <a:latin typeface="Microsoft JhengHei UI" panose="020B0604030504040204" pitchFamily="34" charset="-120"/>
              <a:ea typeface="Microsoft JhengHei UI" panose="020B0604030504040204" pitchFamily="34" charset="-120"/>
            </a:endParaRPr>
          </a:p>
        </p:txBody>
      </p:sp>
      <p:sp>
        <p:nvSpPr>
          <p:cNvPr id="4" name="頁尾預留位置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zh-TW" altLang="en-US" dirty="0">
              <a:latin typeface="Microsoft JhengHei UI" panose="020B0604030504040204" pitchFamily="34" charset="-120"/>
              <a:ea typeface="Microsoft JhengHei UI" panose="020B0604030504040204" pitchFamily="34" charset="-120"/>
            </a:endParaRPr>
          </a:p>
        </p:txBody>
      </p:sp>
      <p:sp>
        <p:nvSpPr>
          <p:cNvPr id="5" name="投影片編號預留位置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l" rtl="0">
              <a:defRPr sz="1200"/>
            </a:lvl1pPr>
          </a:lstStyle>
          <a:p>
            <a:pPr algn="r" rtl="0"/>
            <a:fld id="{06834459-7356-44BF-850D-8B30C4FB3B6B}" type="slidenum">
              <a:rPr lang="en-US" altLang="zh-TW" smtClean="0">
                <a:latin typeface="Microsoft JhengHei UI" panose="020B0604030504040204" pitchFamily="34" charset="-120"/>
                <a:ea typeface="Microsoft JhengHei UI" panose="020B0604030504040204" pitchFamily="34" charset="-120"/>
              </a:rPr>
              <a:pPr algn="r" rtl="0"/>
              <a:t>‹#›</a:t>
            </a:fld>
            <a:endParaRPr lang="en-US" altLang="zh-TW" dirty="0">
              <a:latin typeface="Microsoft JhengHei UI" panose="020B0604030504040204" pitchFamily="34" charset="-120"/>
              <a:ea typeface="Microsoft JhengHei UI" panose="020B0604030504040204" pitchFamily="34" charset="-120"/>
            </a:endParaRPr>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預留位置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atin typeface="Microsoft JhengHei UI" panose="020B0604030504040204" pitchFamily="34" charset="-120"/>
                <a:ea typeface="Microsoft JhengHei UI" panose="020B0604030504040204" pitchFamily="34" charset="-120"/>
              </a:defRPr>
            </a:lvl1pPr>
          </a:lstStyle>
          <a:p>
            <a:endParaRPr lang="zh-TW" altLang="en-US" dirty="0"/>
          </a:p>
        </p:txBody>
      </p:sp>
      <p:sp>
        <p:nvSpPr>
          <p:cNvPr id="3" name="日期預留位置 2"/>
          <p:cNvSpPr>
            <a:spLocks noGrp="1"/>
          </p:cNvSpPr>
          <p:nvPr>
            <p:ph type="dt" idx="1"/>
          </p:nvPr>
        </p:nvSpPr>
        <p:spPr>
          <a:xfrm>
            <a:off x="3884613" y="0"/>
            <a:ext cx="2971800" cy="458788"/>
          </a:xfrm>
          <a:prstGeom prst="rect">
            <a:avLst/>
          </a:prstGeom>
        </p:spPr>
        <p:txBody>
          <a:bodyPr vert="horz" lIns="91440" tIns="45720" rIns="91440" bIns="45720" rtlCol="0"/>
          <a:lstStyle>
            <a:lvl1pPr algn="r" rtl="0">
              <a:defRPr sz="1200">
                <a:latin typeface="Microsoft JhengHei UI" panose="020B0604030504040204" pitchFamily="34" charset="-120"/>
                <a:ea typeface="Microsoft JhengHei UI" panose="020B0604030504040204" pitchFamily="34" charset="-120"/>
              </a:defRPr>
            </a:lvl1pPr>
          </a:lstStyle>
          <a:p>
            <a:fld id="{C3A96AD4-FA7B-45A4-B8C6-63FF3B17A7BB}" type="datetime1">
              <a:rPr lang="zh-TW" altLang="en-US" smtClean="0"/>
              <a:pPr/>
              <a:t>2020/6/20</a:t>
            </a:fld>
            <a:endParaRPr lang="zh-TW" altLang="en-US" dirty="0"/>
          </a:p>
        </p:txBody>
      </p:sp>
      <p:sp>
        <p:nvSpPr>
          <p:cNvPr id="4" name="投影片圖像預留位置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rtl="0"/>
            <a:endParaRPr lang="zh-TW" altLang="en-US" noProof="0" dirty="0"/>
          </a:p>
        </p:txBody>
      </p:sp>
      <p:sp>
        <p:nvSpPr>
          <p:cNvPr id="5" name="備忘稿預留位置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zh-TW" altLang="en-US" noProof="0" dirty="0" smtClean="0"/>
              <a:t>按一下以編輯母片文字樣式</a:t>
            </a:r>
          </a:p>
          <a:p>
            <a:pPr lvl="1" rtl="0"/>
            <a:r>
              <a:rPr lang="zh-TW" altLang="en-US" noProof="0" dirty="0" smtClean="0"/>
              <a:t>第二層</a:t>
            </a:r>
          </a:p>
          <a:p>
            <a:pPr lvl="2" rtl="0"/>
            <a:r>
              <a:rPr lang="zh-TW" altLang="en-US" noProof="0" dirty="0" smtClean="0"/>
              <a:t>第三層</a:t>
            </a:r>
          </a:p>
          <a:p>
            <a:pPr lvl="3" rtl="0"/>
            <a:r>
              <a:rPr lang="zh-TW" altLang="en-US" noProof="0" dirty="0" smtClean="0"/>
              <a:t>第四層</a:t>
            </a:r>
          </a:p>
          <a:p>
            <a:pPr lvl="4" rtl="0"/>
            <a:r>
              <a:rPr lang="zh-TW" altLang="en-US" noProof="0" dirty="0" smtClean="0"/>
              <a:t>第五層</a:t>
            </a:r>
            <a:endParaRPr lang="zh-TW" altLang="en-US" noProof="0" dirty="0"/>
          </a:p>
        </p:txBody>
      </p:sp>
      <p:sp>
        <p:nvSpPr>
          <p:cNvPr id="6" name="頁尾預留位置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rtl="0">
              <a:defRPr sz="1200">
                <a:latin typeface="Microsoft JhengHei UI" panose="020B0604030504040204" pitchFamily="34" charset="-120"/>
                <a:ea typeface="Microsoft JhengHei UI" panose="020B0604030504040204" pitchFamily="34" charset="-120"/>
              </a:defRPr>
            </a:lvl1pPr>
          </a:lstStyle>
          <a:p>
            <a:endParaRPr lang="zh-TW" altLang="en-US" dirty="0"/>
          </a:p>
        </p:txBody>
      </p:sp>
      <p:sp>
        <p:nvSpPr>
          <p:cNvPr id="7" name="投影片編號預留位置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rtl="0">
              <a:defRPr sz="1200">
                <a:latin typeface="Microsoft JhengHei UI" panose="020B0604030504040204" pitchFamily="34" charset="-120"/>
                <a:ea typeface="Microsoft JhengHei UI" panose="020B0604030504040204" pitchFamily="34" charset="-120"/>
              </a:defRPr>
            </a:lvl1pPr>
          </a:lstStyle>
          <a:p>
            <a:fld id="{0A3C37BE-C303-496D-B5CD-85F2937540FC}" type="slidenum">
              <a:rPr lang="en-US" altLang="zh-TW" smtClean="0"/>
              <a:pPr/>
              <a:t>‹#›</a:t>
            </a:fld>
            <a:endParaRPr lang="zh-TW" altLang="en-US" dirty="0"/>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hf hdr="0" ftr="0" dt="0"/>
  <p:notesStyle>
    <a:lvl1pPr marL="0" algn="l" defTabSz="767997" rtl="0" eaLnBrk="1" latinLnBrk="0" hangingPunct="1">
      <a:defRPr sz="1000" kern="1200">
        <a:solidFill>
          <a:schemeClr val="tx1"/>
        </a:solidFill>
        <a:latin typeface="Microsoft JhengHei UI" panose="020B0604030504040204" pitchFamily="34" charset="-120"/>
        <a:ea typeface="Microsoft JhengHei UI" panose="020B0604030504040204" pitchFamily="34" charset="-120"/>
        <a:cs typeface="+mn-cs"/>
      </a:defRPr>
    </a:lvl1pPr>
    <a:lvl2pPr marL="383999" algn="l" defTabSz="767997" rtl="0" eaLnBrk="1" latinLnBrk="0" hangingPunct="1">
      <a:defRPr sz="1000" kern="1200">
        <a:solidFill>
          <a:schemeClr val="tx1"/>
        </a:solidFill>
        <a:latin typeface="Microsoft JhengHei UI" panose="020B0604030504040204" pitchFamily="34" charset="-120"/>
        <a:ea typeface="Microsoft JhengHei UI" panose="020B0604030504040204" pitchFamily="34" charset="-120"/>
        <a:cs typeface="+mn-cs"/>
      </a:defRPr>
    </a:lvl2pPr>
    <a:lvl3pPr marL="767997" algn="l" defTabSz="767997" rtl="0" eaLnBrk="1" latinLnBrk="0" hangingPunct="1">
      <a:defRPr sz="1000" kern="1200">
        <a:solidFill>
          <a:schemeClr val="tx1"/>
        </a:solidFill>
        <a:latin typeface="Microsoft JhengHei UI" panose="020B0604030504040204" pitchFamily="34" charset="-120"/>
        <a:ea typeface="Microsoft JhengHei UI" panose="020B0604030504040204" pitchFamily="34" charset="-120"/>
        <a:cs typeface="+mn-cs"/>
      </a:defRPr>
    </a:lvl3pPr>
    <a:lvl4pPr marL="1151996" algn="l" defTabSz="767997" rtl="0" eaLnBrk="1" latinLnBrk="0" hangingPunct="1">
      <a:defRPr sz="1000" kern="1200">
        <a:solidFill>
          <a:schemeClr val="tx1"/>
        </a:solidFill>
        <a:latin typeface="Microsoft JhengHei UI" panose="020B0604030504040204" pitchFamily="34" charset="-120"/>
        <a:ea typeface="Microsoft JhengHei UI" panose="020B0604030504040204" pitchFamily="34" charset="-120"/>
        <a:cs typeface="+mn-cs"/>
      </a:defRPr>
    </a:lvl4pPr>
    <a:lvl5pPr marL="1535995" algn="l" defTabSz="767997" rtl="0" eaLnBrk="1" latinLnBrk="0" hangingPunct="1">
      <a:defRPr sz="1000" kern="1200">
        <a:solidFill>
          <a:schemeClr val="tx1"/>
        </a:solidFill>
        <a:latin typeface="Microsoft JhengHei UI" panose="020B0604030504040204" pitchFamily="34" charset="-120"/>
        <a:ea typeface="Microsoft JhengHei UI" panose="020B0604030504040204" pitchFamily="34" charset="-120"/>
        <a:cs typeface="+mn-cs"/>
      </a:defRPr>
    </a:lvl5pPr>
    <a:lvl6pPr marL="1919994" algn="l" defTabSz="767997" rtl="0" eaLnBrk="1" latinLnBrk="0" hangingPunct="1">
      <a:defRPr sz="1000" kern="1200">
        <a:solidFill>
          <a:schemeClr val="tx1"/>
        </a:solidFill>
        <a:latin typeface="+mn-lt"/>
        <a:ea typeface="+mn-ea"/>
        <a:cs typeface="+mn-cs"/>
      </a:defRPr>
    </a:lvl6pPr>
    <a:lvl7pPr marL="2303992" algn="l" defTabSz="767997" rtl="0" eaLnBrk="1" latinLnBrk="0" hangingPunct="1">
      <a:defRPr sz="1000" kern="1200">
        <a:solidFill>
          <a:schemeClr val="tx1"/>
        </a:solidFill>
        <a:latin typeface="+mn-lt"/>
        <a:ea typeface="+mn-ea"/>
        <a:cs typeface="+mn-cs"/>
      </a:defRPr>
    </a:lvl7pPr>
    <a:lvl8pPr marL="2687992" algn="l" defTabSz="767997" rtl="0" eaLnBrk="1" latinLnBrk="0" hangingPunct="1">
      <a:defRPr sz="1000" kern="1200">
        <a:solidFill>
          <a:schemeClr val="tx1"/>
        </a:solidFill>
        <a:latin typeface="+mn-lt"/>
        <a:ea typeface="+mn-ea"/>
        <a:cs typeface="+mn-cs"/>
      </a:defRPr>
    </a:lvl8pPr>
    <a:lvl9pPr marL="3071990" algn="l" defTabSz="767997"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1371600" y="1143000"/>
            <a:ext cx="4114800" cy="3086100"/>
          </a:xfrm>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0A3C37BE-C303-496D-B5CD-85F2937540FC}" type="slidenum">
              <a:rPr lang="en-US" altLang="zh-TW" smtClean="0"/>
              <a:pPr/>
              <a:t>1</a:t>
            </a:fld>
            <a:endParaRPr lang="zh-TW"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1371600" y="1143000"/>
            <a:ext cx="4114800" cy="3086100"/>
          </a:xfrm>
        </p:spPr>
      </p:sp>
      <p:sp>
        <p:nvSpPr>
          <p:cNvPr id="3" name="備忘稿版面配置區 2"/>
          <p:cNvSpPr>
            <a:spLocks noGrp="1"/>
          </p:cNvSpPr>
          <p:nvPr>
            <p:ph type="body" idx="1"/>
          </p:nvPr>
        </p:nvSpPr>
        <p:spPr/>
        <p:txBody>
          <a:bodyPr>
            <a:normAutofit/>
          </a:bodyPr>
          <a:lstStyle/>
          <a:p>
            <a:r>
              <a:rPr lang="zh-TW" altLang="en-US" dirty="0" smtClean="0"/>
              <a:t>就業服務法之外國人</a:t>
            </a:r>
            <a:r>
              <a:rPr lang="en-US" altLang="zh-TW" dirty="0" smtClean="0"/>
              <a:t>:</a:t>
            </a:r>
            <a:r>
              <a:rPr lang="zh-TW" altLang="en-US" dirty="0" smtClean="0"/>
              <a:t>漁工、家庭照護人員、重要建設工程人員</a:t>
            </a:r>
            <a:endParaRPr lang="zh-TW" altLang="en-US" dirty="0"/>
          </a:p>
        </p:txBody>
      </p:sp>
      <p:sp>
        <p:nvSpPr>
          <p:cNvPr id="4" name="投影片編號版面配置區 3"/>
          <p:cNvSpPr>
            <a:spLocks noGrp="1"/>
          </p:cNvSpPr>
          <p:nvPr>
            <p:ph type="sldNum" sz="quarter" idx="10"/>
          </p:nvPr>
        </p:nvSpPr>
        <p:spPr/>
        <p:txBody>
          <a:bodyPr/>
          <a:lstStyle/>
          <a:p>
            <a:fld id="{0A3C37BE-C303-496D-B5CD-85F2937540FC}" type="slidenum">
              <a:rPr lang="en-US" altLang="zh-TW" smtClean="0">
                <a:solidFill>
                  <a:prstClr val="black"/>
                </a:solidFill>
                <a:latin typeface="Calibri"/>
                <a:ea typeface="新細明體"/>
              </a:rPr>
              <a:pPr/>
              <a:t>11</a:t>
            </a:fld>
            <a:endParaRPr lang="zh-TW" altLang="en-US" dirty="0">
              <a:solidFill>
                <a:prstClr val="black"/>
              </a:solidFill>
              <a:latin typeface="Calibri"/>
              <a:ea typeface="新細明體"/>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1371600" y="1143000"/>
            <a:ext cx="4114800" cy="3086100"/>
          </a:xfrm>
        </p:spPr>
      </p:sp>
      <p:sp>
        <p:nvSpPr>
          <p:cNvPr id="3" name="備忘稿版面配置區 2"/>
          <p:cNvSpPr>
            <a:spLocks noGrp="1"/>
          </p:cNvSpPr>
          <p:nvPr>
            <p:ph type="body" idx="1"/>
          </p:nvPr>
        </p:nvSpPr>
        <p:spPr/>
        <p:txBody>
          <a:bodyPr>
            <a:normAutofit/>
          </a:bodyPr>
          <a:lstStyle/>
          <a:p>
            <a:r>
              <a:rPr lang="zh-TW" altLang="en-US" dirty="0" smtClean="0"/>
              <a:t>就業服務法之外國人</a:t>
            </a:r>
            <a:r>
              <a:rPr lang="en-US" altLang="zh-TW" dirty="0" smtClean="0"/>
              <a:t>:</a:t>
            </a:r>
            <a:r>
              <a:rPr lang="zh-TW" altLang="en-US" dirty="0" smtClean="0"/>
              <a:t>漁工、家庭照護人員、重要建設工程人員</a:t>
            </a:r>
            <a:endParaRPr lang="zh-TW" altLang="en-US" dirty="0"/>
          </a:p>
        </p:txBody>
      </p:sp>
      <p:sp>
        <p:nvSpPr>
          <p:cNvPr id="4" name="投影片編號版面配置區 3"/>
          <p:cNvSpPr>
            <a:spLocks noGrp="1"/>
          </p:cNvSpPr>
          <p:nvPr>
            <p:ph type="sldNum" sz="quarter" idx="10"/>
          </p:nvPr>
        </p:nvSpPr>
        <p:spPr/>
        <p:txBody>
          <a:bodyPr/>
          <a:lstStyle/>
          <a:p>
            <a:fld id="{0A3C37BE-C303-496D-B5CD-85F2937540FC}" type="slidenum">
              <a:rPr lang="en-US" altLang="zh-TW" smtClean="0">
                <a:solidFill>
                  <a:prstClr val="black"/>
                </a:solidFill>
                <a:latin typeface="Calibri"/>
                <a:ea typeface="新細明體"/>
              </a:rPr>
              <a:pPr/>
              <a:t>12</a:t>
            </a:fld>
            <a:endParaRPr lang="zh-TW" altLang="en-US" dirty="0">
              <a:solidFill>
                <a:prstClr val="black"/>
              </a:solidFill>
              <a:latin typeface="Calibri"/>
              <a:ea typeface="新細明體"/>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1371600" y="1143000"/>
            <a:ext cx="4114800" cy="3086100"/>
          </a:xfrm>
        </p:spPr>
      </p:sp>
      <p:sp>
        <p:nvSpPr>
          <p:cNvPr id="3" name="備忘稿版面配置區 2"/>
          <p:cNvSpPr>
            <a:spLocks noGrp="1"/>
          </p:cNvSpPr>
          <p:nvPr>
            <p:ph type="body" idx="1"/>
          </p:nvPr>
        </p:nvSpPr>
        <p:spPr/>
        <p:txBody>
          <a:bodyPr>
            <a:normAutofit/>
          </a:bodyPr>
          <a:lstStyle/>
          <a:p>
            <a:r>
              <a:rPr lang="zh-TW" altLang="en-US" dirty="0" smtClean="0"/>
              <a:t>就業服務法之外國人</a:t>
            </a:r>
            <a:r>
              <a:rPr lang="en-US" altLang="zh-TW" dirty="0" smtClean="0"/>
              <a:t>:</a:t>
            </a:r>
            <a:r>
              <a:rPr lang="zh-TW" altLang="en-US" dirty="0" smtClean="0"/>
              <a:t>漁工、家庭照護人員、重要建設工程人員</a:t>
            </a:r>
            <a:endParaRPr lang="zh-TW" altLang="en-US" dirty="0"/>
          </a:p>
        </p:txBody>
      </p:sp>
      <p:sp>
        <p:nvSpPr>
          <p:cNvPr id="4" name="投影片編號版面配置區 3"/>
          <p:cNvSpPr>
            <a:spLocks noGrp="1"/>
          </p:cNvSpPr>
          <p:nvPr>
            <p:ph type="sldNum" sz="quarter" idx="10"/>
          </p:nvPr>
        </p:nvSpPr>
        <p:spPr/>
        <p:txBody>
          <a:bodyPr/>
          <a:lstStyle/>
          <a:p>
            <a:fld id="{0A3C37BE-C303-496D-B5CD-85F2937540FC}" type="slidenum">
              <a:rPr lang="en-US" altLang="zh-TW" smtClean="0">
                <a:solidFill>
                  <a:prstClr val="black"/>
                </a:solidFill>
                <a:latin typeface="Calibri"/>
                <a:ea typeface="新細明體"/>
              </a:rPr>
              <a:pPr/>
              <a:t>14</a:t>
            </a:fld>
            <a:endParaRPr lang="zh-TW" altLang="en-US" dirty="0">
              <a:solidFill>
                <a:prstClr val="black"/>
              </a:solidFill>
              <a:latin typeface="Calibri"/>
              <a:ea typeface="新細明體"/>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15" name="矩形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矩形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矩形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矩形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矩形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副標題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28" name="日期版面配置區 27"/>
          <p:cNvSpPr>
            <a:spLocks noGrp="1"/>
          </p:cNvSpPr>
          <p:nvPr>
            <p:ph type="dt" sz="half" idx="10"/>
          </p:nvPr>
        </p:nvSpPr>
        <p:spPr/>
        <p:txBody>
          <a:bodyPr/>
          <a:lstStyle/>
          <a:p>
            <a:endParaRPr lang="zh-TW" altLang="en-US" dirty="0">
              <a:solidFill>
                <a:srgbClr val="514843">
                  <a:lumMod val="60000"/>
                  <a:lumOff val="40000"/>
                </a:srgbClr>
              </a:solidFill>
            </a:endParaRPr>
          </a:p>
        </p:txBody>
      </p:sp>
      <p:sp>
        <p:nvSpPr>
          <p:cNvPr id="17" name="頁尾版面配置區 16"/>
          <p:cNvSpPr>
            <a:spLocks noGrp="1"/>
          </p:cNvSpPr>
          <p:nvPr>
            <p:ph type="ftr" sz="quarter" idx="11"/>
          </p:nvPr>
        </p:nvSpPr>
        <p:spPr/>
        <p:txBody>
          <a:bodyPr/>
          <a:lstStyle/>
          <a:p>
            <a:endParaRPr lang="zh-TW" altLang="en-US" dirty="0">
              <a:solidFill>
                <a:srgbClr val="514843">
                  <a:lumMod val="60000"/>
                  <a:lumOff val="40000"/>
                </a:srgbClr>
              </a:solidFill>
            </a:endParaRPr>
          </a:p>
        </p:txBody>
      </p:sp>
      <p:sp>
        <p:nvSpPr>
          <p:cNvPr id="7" name="直線接點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矩形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橢圓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橢圓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投影片編號版面配置區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FF54DE5-C571-48E8-A5BC-B369434E2F44}" type="slidenum">
              <a:rPr lang="en-US" altLang="zh-TW" smtClean="0">
                <a:solidFill>
                  <a:srgbClr val="514843">
                    <a:lumMod val="60000"/>
                    <a:lumOff val="40000"/>
                  </a:srgbClr>
                </a:solidFill>
              </a:rPr>
              <a:pPr/>
              <a:t>‹#›</a:t>
            </a:fld>
            <a:endParaRPr lang="zh-TW" altLang="en-US" dirty="0">
              <a:solidFill>
                <a:srgbClr val="514843">
                  <a:lumMod val="60000"/>
                  <a:lumOff val="40000"/>
                </a:srgbClr>
              </a:solidFill>
            </a:endParaRPr>
          </a:p>
        </p:txBody>
      </p:sp>
      <p:sp>
        <p:nvSpPr>
          <p:cNvPr id="8" name="標題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zh-TW" altLang="en-US" smtClean="0"/>
              <a:t>按一下以編輯母片標題樣式</a:t>
            </a:r>
            <a:endParaRPr kumimoji="0"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endParaRPr lang="zh-TW" altLang="en-US" dirty="0">
              <a:solidFill>
                <a:srgbClr val="514843">
                  <a:lumMod val="60000"/>
                  <a:lumOff val="40000"/>
                </a:srgbClr>
              </a:solidFill>
            </a:endParaRPr>
          </a:p>
        </p:txBody>
      </p:sp>
      <p:sp>
        <p:nvSpPr>
          <p:cNvPr id="5" name="頁尾版面配置區 4"/>
          <p:cNvSpPr>
            <a:spLocks noGrp="1"/>
          </p:cNvSpPr>
          <p:nvPr>
            <p:ph type="ftr" sz="quarter" idx="11"/>
          </p:nvPr>
        </p:nvSpPr>
        <p:spPr/>
        <p:txBody>
          <a:bodyPr/>
          <a:lstStyle/>
          <a:p>
            <a:endParaRPr lang="zh-TW" altLang="en-US" dirty="0">
              <a:solidFill>
                <a:srgbClr val="514843">
                  <a:lumMod val="60000"/>
                  <a:lumOff val="40000"/>
                </a:srgbClr>
              </a:solidFill>
            </a:endParaRPr>
          </a:p>
        </p:txBody>
      </p:sp>
      <p:sp>
        <p:nvSpPr>
          <p:cNvPr id="6" name="投影片編號版面配置區 5"/>
          <p:cNvSpPr>
            <a:spLocks noGrp="1"/>
          </p:cNvSpPr>
          <p:nvPr>
            <p:ph type="sldNum" sz="quarter" idx="12"/>
          </p:nvPr>
        </p:nvSpPr>
        <p:spPr/>
        <p:txBody>
          <a:bodyPr/>
          <a:lstStyle/>
          <a:p>
            <a:fld id="{0FF54DE5-C571-48E8-A5BC-B369434E2F44}" type="slidenum">
              <a:rPr lang="en-US" altLang="zh-TW" smtClean="0">
                <a:solidFill>
                  <a:srgbClr val="514843">
                    <a:lumMod val="60000"/>
                    <a:lumOff val="40000"/>
                  </a:srgbClr>
                </a:solidFill>
              </a:rPr>
              <a:pPr/>
              <a:t>‹#›</a:t>
            </a:fld>
            <a:endParaRPr lang="en-US" altLang="zh-TW" dirty="0">
              <a:solidFill>
                <a:srgbClr val="514843">
                  <a:lumMod val="60000"/>
                  <a:lumOff val="40000"/>
                </a:srgbClr>
              </a:solidFill>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7" name="矩形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矩形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矩形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矩形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矩形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矩形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直線接點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橢圓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橢圓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投影片編號版面配置區 5"/>
          <p:cNvSpPr>
            <a:spLocks noGrp="1"/>
          </p:cNvSpPr>
          <p:nvPr>
            <p:ph type="sldNum" sz="quarter" idx="12"/>
          </p:nvPr>
        </p:nvSpPr>
        <p:spPr>
          <a:xfrm>
            <a:off x="6915912" y="3009901"/>
            <a:ext cx="457200" cy="441325"/>
          </a:xfrm>
        </p:spPr>
        <p:txBody>
          <a:bodyPr/>
          <a:lstStyle/>
          <a:p>
            <a:fld id="{0FF54DE5-C571-48E8-A5BC-B369434E2F44}" type="slidenum">
              <a:rPr lang="en-US" altLang="zh-TW" smtClean="0">
                <a:solidFill>
                  <a:srgbClr val="514843">
                    <a:lumMod val="60000"/>
                    <a:lumOff val="40000"/>
                  </a:srgbClr>
                </a:solidFill>
              </a:rPr>
              <a:pPr/>
              <a:t>‹#›</a:t>
            </a:fld>
            <a:endParaRPr lang="en-US" altLang="zh-TW" dirty="0">
              <a:solidFill>
                <a:srgbClr val="514843">
                  <a:lumMod val="60000"/>
                  <a:lumOff val="40000"/>
                </a:srgbClr>
              </a:solidFill>
            </a:endParaRPr>
          </a:p>
        </p:txBody>
      </p:sp>
      <p:sp>
        <p:nvSpPr>
          <p:cNvPr id="3" name="直排文字版面配置區 2"/>
          <p:cNvSpPr>
            <a:spLocks noGrp="1"/>
          </p:cNvSpPr>
          <p:nvPr>
            <p:ph type="body" orient="vert" idx="1"/>
          </p:nvPr>
        </p:nvSpPr>
        <p:spPr>
          <a:xfrm>
            <a:off x="304800" y="304800"/>
            <a:ext cx="6553200" cy="5821366"/>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endParaRPr lang="zh-TW" altLang="en-US" dirty="0">
              <a:solidFill>
                <a:srgbClr val="514843">
                  <a:lumMod val="60000"/>
                  <a:lumOff val="40000"/>
                </a:srgbClr>
              </a:solidFill>
            </a:endParaRPr>
          </a:p>
        </p:txBody>
      </p:sp>
      <p:sp>
        <p:nvSpPr>
          <p:cNvPr id="5" name="頁尾版面配置區 4"/>
          <p:cNvSpPr>
            <a:spLocks noGrp="1"/>
          </p:cNvSpPr>
          <p:nvPr>
            <p:ph type="ftr" sz="quarter" idx="11"/>
          </p:nvPr>
        </p:nvSpPr>
        <p:spPr/>
        <p:txBody>
          <a:bodyPr/>
          <a:lstStyle/>
          <a:p>
            <a:endParaRPr lang="zh-TW" altLang="en-US" dirty="0">
              <a:solidFill>
                <a:srgbClr val="514843">
                  <a:lumMod val="60000"/>
                  <a:lumOff val="40000"/>
                </a:srgbClr>
              </a:solidFill>
            </a:endParaRPr>
          </a:p>
        </p:txBody>
      </p:sp>
      <p:sp>
        <p:nvSpPr>
          <p:cNvPr id="2" name="直排標題 1"/>
          <p:cNvSpPr>
            <a:spLocks noGrp="1"/>
          </p:cNvSpPr>
          <p:nvPr>
            <p:ph type="title" orient="vert"/>
          </p:nvPr>
        </p:nvSpPr>
        <p:spPr>
          <a:xfrm>
            <a:off x="7391400" y="304801"/>
            <a:ext cx="1447800" cy="5851525"/>
          </a:xfrm>
        </p:spPr>
        <p:txBody>
          <a:bodyPr vert="eaVert"/>
          <a:lstStyle/>
          <a:p>
            <a:r>
              <a:rPr kumimoji="0" lang="zh-TW" altLang="en-US" smtClean="0"/>
              <a:t>按一下以編輯母片標題樣式</a:t>
            </a:r>
            <a:endParaRPr kumimoji="0"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含圖片的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828675" y="2292097"/>
            <a:ext cx="4300538" cy="2219691"/>
          </a:xfrm>
        </p:spPr>
        <p:txBody>
          <a:bodyPr rtlCol="0" anchor="ctr">
            <a:normAutofit/>
          </a:bodyPr>
          <a:lstStyle>
            <a:lvl1pPr algn="l" rtl="0">
              <a:defRPr sz="3700" cap="all" baseline="0">
                <a:latin typeface="Microsoft JhengHei UI" panose="020B0604030504040204" pitchFamily="34" charset="-120"/>
                <a:ea typeface="Microsoft JhengHei UI" panose="020B0604030504040204" pitchFamily="34" charset="-120"/>
              </a:defRPr>
            </a:lvl1pPr>
          </a:lstStyle>
          <a:p>
            <a:pPr rtl="0"/>
            <a:r>
              <a:rPr lang="zh-TW" altLang="en-US" noProof="0" smtClean="0"/>
              <a:t>按一下以編輯母片標題樣式</a:t>
            </a:r>
            <a:endParaRPr lang="zh-TW" altLang="en-US" noProof="0" dirty="0"/>
          </a:p>
        </p:txBody>
      </p:sp>
      <p:sp>
        <p:nvSpPr>
          <p:cNvPr id="3" name="副標題 2"/>
          <p:cNvSpPr>
            <a:spLocks noGrp="1"/>
          </p:cNvSpPr>
          <p:nvPr>
            <p:ph type="subTitle" idx="1"/>
          </p:nvPr>
        </p:nvSpPr>
        <p:spPr>
          <a:xfrm>
            <a:off x="828675" y="4511785"/>
            <a:ext cx="4300538" cy="955565"/>
          </a:xfrm>
        </p:spPr>
        <p:txBody>
          <a:bodyPr rtlCol="0">
            <a:normAutofit/>
          </a:bodyPr>
          <a:lstStyle>
            <a:lvl1pPr marL="0" indent="0" algn="l" rtl="0">
              <a:spcBef>
                <a:spcPts val="0"/>
              </a:spcBef>
              <a:buNone/>
              <a:defRPr sz="1500">
                <a:latin typeface="Microsoft JhengHei UI" panose="020B0604030504040204" pitchFamily="34" charset="-120"/>
                <a:ea typeface="Microsoft JhengHei UI" panose="020B0604030504040204" pitchFamily="34" charset="-120"/>
              </a:defRPr>
            </a:lvl1pPr>
            <a:lvl2pPr marL="383999" indent="0" algn="ctr" rtl="0">
              <a:buNone/>
              <a:defRPr sz="1700"/>
            </a:lvl2pPr>
            <a:lvl3pPr marL="767997" indent="0" algn="ctr" rtl="0">
              <a:buNone/>
              <a:defRPr sz="1500"/>
            </a:lvl3pPr>
            <a:lvl4pPr marL="1151996" indent="0" algn="ctr" rtl="0">
              <a:buNone/>
              <a:defRPr sz="1300"/>
            </a:lvl4pPr>
            <a:lvl5pPr marL="1535995" indent="0" algn="ctr" rtl="0">
              <a:buNone/>
              <a:defRPr sz="1300"/>
            </a:lvl5pPr>
            <a:lvl6pPr marL="1919994" indent="0" algn="ctr" rtl="0">
              <a:buNone/>
              <a:defRPr sz="1300"/>
            </a:lvl6pPr>
            <a:lvl7pPr marL="2303992" indent="0" algn="ctr" rtl="0">
              <a:buNone/>
              <a:defRPr sz="1300"/>
            </a:lvl7pPr>
            <a:lvl8pPr marL="2687992" indent="0" algn="ctr" rtl="0">
              <a:buNone/>
              <a:defRPr sz="1300"/>
            </a:lvl8pPr>
            <a:lvl9pPr marL="3071990" indent="0" algn="ctr" rtl="0">
              <a:buNone/>
              <a:defRPr sz="1300"/>
            </a:lvl9pPr>
          </a:lstStyle>
          <a:p>
            <a:pPr rtl="0"/>
            <a:r>
              <a:rPr lang="zh-TW" altLang="en-US" noProof="0" smtClean="0"/>
              <a:t>按一下以編輯母片副標題樣式</a:t>
            </a:r>
            <a:endParaRPr lang="zh-TW" altLang="en-US" noProof="0" dirty="0"/>
          </a:p>
        </p:txBody>
      </p:sp>
      <p:sp>
        <p:nvSpPr>
          <p:cNvPr id="11" name="圖片預留位置 10"/>
          <p:cNvSpPr>
            <a:spLocks noGrp="1"/>
          </p:cNvSpPr>
          <p:nvPr>
            <p:ph type="pic" sz="quarter" idx="13"/>
          </p:nvPr>
        </p:nvSpPr>
        <p:spPr>
          <a:xfrm>
            <a:off x="5235800" y="1310656"/>
            <a:ext cx="3908203" cy="4208604"/>
          </a:xfrm>
          <a:solidFill>
            <a:schemeClr val="tx1">
              <a:lumMod val="20000"/>
              <a:lumOff val="80000"/>
            </a:schemeClr>
          </a:solidFill>
        </p:spPr>
        <p:txBody>
          <a:bodyPr tIns="844495" rtlCol="0"/>
          <a:lstStyle>
            <a:lvl1pPr marL="0" indent="0" algn="ctr" rtl="0">
              <a:buNone/>
              <a:defRPr>
                <a:latin typeface="Microsoft JhengHei UI" panose="020B0604030504040204" pitchFamily="34" charset="-120"/>
                <a:ea typeface="Microsoft JhengHei UI" panose="020B0604030504040204" pitchFamily="34" charset="-120"/>
              </a:defRPr>
            </a:lvl1pPr>
          </a:lstStyle>
          <a:p>
            <a:pPr rtl="0"/>
            <a:r>
              <a:rPr lang="zh-TW" altLang="en-US" noProof="0" smtClean="0"/>
              <a:t>按一下圖示以新增圖片</a:t>
            </a:r>
            <a:endParaRPr lang="zh-TW" altLang="en-US" noProof="0" dirty="0"/>
          </a:p>
        </p:txBody>
      </p:sp>
    </p:spTree>
    <p:extLst>
      <p:ext uri="{BB962C8B-B14F-4D97-AF65-F5344CB8AC3E}">
        <p14:creationId xmlns:p14="http://schemas.microsoft.com/office/powerpoint/2010/main" val="2929733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solidFill>
                  <a:schemeClr val="accent3">
                    <a:shade val="75000"/>
                  </a:schemeClr>
                </a:solidFill>
              </a:defRPr>
            </a:lvl1pPr>
          </a:lstStyle>
          <a:p>
            <a:r>
              <a:rPr kumimoji="0" lang="zh-TW" altLang="en-US" smtClean="0"/>
              <a:t>按一下以編輯母片標題樣式</a:t>
            </a:r>
            <a:endParaRPr kumimoji="0" lang="en-US"/>
          </a:p>
        </p:txBody>
      </p:sp>
      <p:sp>
        <p:nvSpPr>
          <p:cNvPr id="4" name="日期版面配置區 3"/>
          <p:cNvSpPr>
            <a:spLocks noGrp="1"/>
          </p:cNvSpPr>
          <p:nvPr>
            <p:ph type="dt" sz="half" idx="10"/>
          </p:nvPr>
        </p:nvSpPr>
        <p:spPr/>
        <p:txBody>
          <a:bodyPr/>
          <a:lstStyle/>
          <a:p>
            <a:endParaRPr lang="zh-TW" altLang="en-US" dirty="0">
              <a:solidFill>
                <a:srgbClr val="514843">
                  <a:lumMod val="60000"/>
                  <a:lumOff val="40000"/>
                </a:srgbClr>
              </a:solidFill>
            </a:endParaRPr>
          </a:p>
        </p:txBody>
      </p:sp>
      <p:sp>
        <p:nvSpPr>
          <p:cNvPr id="5" name="頁尾版面配置區 4"/>
          <p:cNvSpPr>
            <a:spLocks noGrp="1"/>
          </p:cNvSpPr>
          <p:nvPr>
            <p:ph type="ftr" sz="quarter" idx="11"/>
          </p:nvPr>
        </p:nvSpPr>
        <p:spPr/>
        <p:txBody>
          <a:bodyPr/>
          <a:lstStyle/>
          <a:p>
            <a:endParaRPr lang="zh-TW" altLang="en-US" dirty="0">
              <a:solidFill>
                <a:srgbClr val="514843">
                  <a:lumMod val="60000"/>
                  <a:lumOff val="40000"/>
                </a:srgbClr>
              </a:solidFill>
            </a:endParaRPr>
          </a:p>
        </p:txBody>
      </p:sp>
      <p:sp>
        <p:nvSpPr>
          <p:cNvPr id="6" name="投影片編號版面配置區 5"/>
          <p:cNvSpPr>
            <a:spLocks noGrp="1"/>
          </p:cNvSpPr>
          <p:nvPr>
            <p:ph type="sldNum" sz="quarter" idx="12"/>
          </p:nvPr>
        </p:nvSpPr>
        <p:spPr>
          <a:xfrm>
            <a:off x="4361688" y="1026372"/>
            <a:ext cx="457200" cy="441325"/>
          </a:xfrm>
        </p:spPr>
        <p:txBody>
          <a:bodyPr/>
          <a:lstStyle/>
          <a:p>
            <a:fld id="{0FF54DE5-C571-48E8-A5BC-B369434E2F44}" type="slidenum">
              <a:rPr lang="en-US" altLang="zh-TW" smtClean="0">
                <a:solidFill>
                  <a:srgbClr val="514843">
                    <a:lumMod val="60000"/>
                    <a:lumOff val="40000"/>
                  </a:srgbClr>
                </a:solidFill>
              </a:rPr>
              <a:pPr/>
              <a:t>‹#›</a:t>
            </a:fld>
            <a:endParaRPr lang="zh-TW" altLang="en-US" dirty="0">
              <a:solidFill>
                <a:srgbClr val="514843">
                  <a:lumMod val="60000"/>
                  <a:lumOff val="40000"/>
                </a:srgbClr>
              </a:solidFill>
            </a:endParaRPr>
          </a:p>
        </p:txBody>
      </p:sp>
      <p:sp>
        <p:nvSpPr>
          <p:cNvPr id="8" name="內容版面配置區 7"/>
          <p:cNvSpPr>
            <a:spLocks noGrp="1"/>
          </p:cNvSpPr>
          <p:nvPr>
            <p:ph sz="quarter" idx="1"/>
          </p:nvPr>
        </p:nvSpPr>
        <p:spPr>
          <a:xfrm>
            <a:off x="301752" y="1527048"/>
            <a:ext cx="850392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17" name="矩形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矩形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矩形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矩形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矩形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矩形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文字版面配置區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13" name="矩形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矩形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頁尾版面配置區 4"/>
          <p:cNvSpPr>
            <a:spLocks noGrp="1"/>
          </p:cNvSpPr>
          <p:nvPr>
            <p:ph type="ftr" sz="quarter" idx="11"/>
          </p:nvPr>
        </p:nvSpPr>
        <p:spPr/>
        <p:txBody>
          <a:bodyPr/>
          <a:lstStyle/>
          <a:p>
            <a:endParaRPr lang="zh-TW" altLang="en-US" dirty="0">
              <a:solidFill>
                <a:srgbClr val="514843">
                  <a:lumMod val="60000"/>
                  <a:lumOff val="40000"/>
                </a:srgbClr>
              </a:solidFill>
            </a:endParaRPr>
          </a:p>
        </p:txBody>
      </p:sp>
      <p:sp>
        <p:nvSpPr>
          <p:cNvPr id="4" name="日期版面配置區 3"/>
          <p:cNvSpPr>
            <a:spLocks noGrp="1"/>
          </p:cNvSpPr>
          <p:nvPr>
            <p:ph type="dt" sz="half" idx="10"/>
          </p:nvPr>
        </p:nvSpPr>
        <p:spPr/>
        <p:txBody>
          <a:bodyPr/>
          <a:lstStyle/>
          <a:p>
            <a:endParaRPr lang="zh-TW" altLang="en-US" dirty="0">
              <a:solidFill>
                <a:srgbClr val="514843">
                  <a:lumMod val="60000"/>
                  <a:lumOff val="40000"/>
                </a:srgbClr>
              </a:solidFill>
            </a:endParaRPr>
          </a:p>
        </p:txBody>
      </p:sp>
      <p:sp>
        <p:nvSpPr>
          <p:cNvPr id="8" name="直線接點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橢圓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橢圓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投影片編號版面配置區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FF54DE5-C571-48E8-A5BC-B369434E2F44}" type="slidenum">
              <a:rPr lang="en-US" altLang="zh-TW" smtClean="0">
                <a:solidFill>
                  <a:srgbClr val="514843">
                    <a:lumMod val="60000"/>
                    <a:lumOff val="40000"/>
                  </a:srgbClr>
                </a:solidFill>
              </a:rPr>
              <a:pPr/>
              <a:t>‹#›</a:t>
            </a:fld>
            <a:endParaRPr lang="zh-TW" altLang="en-US" dirty="0">
              <a:solidFill>
                <a:srgbClr val="514843">
                  <a:lumMod val="60000"/>
                  <a:lumOff val="40000"/>
                </a:srgbClr>
              </a:solidFill>
            </a:endParaRPr>
          </a:p>
        </p:txBody>
      </p:sp>
      <p:sp>
        <p:nvSpPr>
          <p:cNvPr id="2" name="標題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zh-TW" altLang="en-US" smtClean="0"/>
              <a:t>按一下以編輯母片標題樣式</a:t>
            </a:r>
            <a:endParaRPr kumimoji="0"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301752" y="228600"/>
            <a:ext cx="8534400" cy="758952"/>
          </a:xfrm>
        </p:spPr>
        <p:txBody>
          <a:bodyPr/>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a:xfrm>
            <a:off x="5791200" y="6409944"/>
            <a:ext cx="3044952" cy="365760"/>
          </a:xfrm>
        </p:spPr>
        <p:txBody>
          <a:bodyPr/>
          <a:lstStyle/>
          <a:p>
            <a:endParaRPr lang="zh-TW" altLang="en-US" dirty="0">
              <a:solidFill>
                <a:srgbClr val="514843">
                  <a:lumMod val="60000"/>
                  <a:lumOff val="40000"/>
                </a:srgbClr>
              </a:solidFill>
            </a:endParaRPr>
          </a:p>
        </p:txBody>
      </p:sp>
      <p:sp>
        <p:nvSpPr>
          <p:cNvPr id="6" name="頁尾版面配置區 5"/>
          <p:cNvSpPr>
            <a:spLocks noGrp="1"/>
          </p:cNvSpPr>
          <p:nvPr>
            <p:ph type="ftr" sz="quarter" idx="11"/>
          </p:nvPr>
        </p:nvSpPr>
        <p:spPr/>
        <p:txBody>
          <a:bodyPr/>
          <a:lstStyle/>
          <a:p>
            <a:endParaRPr lang="zh-TW" altLang="en-US" dirty="0">
              <a:solidFill>
                <a:srgbClr val="514843">
                  <a:lumMod val="60000"/>
                  <a:lumOff val="40000"/>
                </a:srgbClr>
              </a:solidFill>
            </a:endParaRPr>
          </a:p>
        </p:txBody>
      </p:sp>
      <p:sp>
        <p:nvSpPr>
          <p:cNvPr id="7" name="投影片編號版面配置區 6"/>
          <p:cNvSpPr>
            <a:spLocks noGrp="1"/>
          </p:cNvSpPr>
          <p:nvPr>
            <p:ph type="sldNum" sz="quarter" idx="12"/>
          </p:nvPr>
        </p:nvSpPr>
        <p:spPr/>
        <p:txBody>
          <a:bodyPr/>
          <a:lstStyle/>
          <a:p>
            <a:fld id="{0FF54DE5-C571-48E8-A5BC-B369434E2F44}" type="slidenum">
              <a:rPr lang="en-US" altLang="zh-TW" smtClean="0">
                <a:solidFill>
                  <a:srgbClr val="514843">
                    <a:lumMod val="60000"/>
                    <a:lumOff val="40000"/>
                  </a:srgbClr>
                </a:solidFill>
              </a:rPr>
              <a:pPr/>
              <a:t>‹#›</a:t>
            </a:fld>
            <a:endParaRPr lang="zh-TW" altLang="en-US" dirty="0">
              <a:solidFill>
                <a:srgbClr val="514843">
                  <a:lumMod val="60000"/>
                  <a:lumOff val="40000"/>
                </a:srgbClr>
              </a:solidFill>
            </a:endParaRPr>
          </a:p>
        </p:txBody>
      </p:sp>
      <p:sp>
        <p:nvSpPr>
          <p:cNvPr id="8" name="直線接點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內容版面配置區 9"/>
          <p:cNvSpPr>
            <a:spLocks noGrp="1"/>
          </p:cNvSpPr>
          <p:nvPr>
            <p:ph sz="half" idx="1"/>
          </p:nvPr>
        </p:nvSpPr>
        <p:spPr>
          <a:xfrm>
            <a:off x="301752" y="1371600"/>
            <a:ext cx="4038600" cy="4681728"/>
          </a:xfrm>
        </p:spPr>
        <p:txBody>
          <a:bodyPr/>
          <a:lstStyle>
            <a:lvl1pPr>
              <a:defRPr sz="2500"/>
            </a:lvl1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2" name="內容版面配置區 11"/>
          <p:cNvSpPr>
            <a:spLocks noGrp="1"/>
          </p:cNvSpPr>
          <p:nvPr>
            <p:ph sz="half" idx="2"/>
          </p:nvPr>
        </p:nvSpPr>
        <p:spPr>
          <a:xfrm>
            <a:off x="4800600" y="1371600"/>
            <a:ext cx="4038600" cy="4681728"/>
          </a:xfrm>
        </p:spPr>
        <p:txBody>
          <a:bodyPr/>
          <a:lstStyle>
            <a:lvl1pPr>
              <a:defRPr sz="2500"/>
            </a:lvl1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10" name="直線接點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矩形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矩形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矩形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矩形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矩形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矩形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文字版面配置區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7" name="日期版面配置區 6"/>
          <p:cNvSpPr>
            <a:spLocks noGrp="1"/>
          </p:cNvSpPr>
          <p:nvPr>
            <p:ph type="dt" sz="half" idx="10"/>
          </p:nvPr>
        </p:nvSpPr>
        <p:spPr/>
        <p:txBody>
          <a:bodyPr/>
          <a:lstStyle/>
          <a:p>
            <a:endParaRPr lang="zh-TW" altLang="en-US" dirty="0">
              <a:solidFill>
                <a:srgbClr val="514843">
                  <a:lumMod val="60000"/>
                  <a:lumOff val="40000"/>
                </a:srgbClr>
              </a:solidFill>
            </a:endParaRPr>
          </a:p>
        </p:txBody>
      </p:sp>
      <p:sp>
        <p:nvSpPr>
          <p:cNvPr id="8" name="頁尾版面配置區 7"/>
          <p:cNvSpPr>
            <a:spLocks noGrp="1"/>
          </p:cNvSpPr>
          <p:nvPr>
            <p:ph type="ftr" sz="quarter" idx="11"/>
          </p:nvPr>
        </p:nvSpPr>
        <p:spPr>
          <a:xfrm>
            <a:off x="304800" y="6409944"/>
            <a:ext cx="3581400" cy="365760"/>
          </a:xfrm>
        </p:spPr>
        <p:txBody>
          <a:bodyPr/>
          <a:lstStyle/>
          <a:p>
            <a:endParaRPr lang="zh-TW" altLang="en-US" dirty="0">
              <a:solidFill>
                <a:srgbClr val="514843">
                  <a:lumMod val="60000"/>
                  <a:lumOff val="40000"/>
                </a:srgbClr>
              </a:solidFill>
            </a:endParaRPr>
          </a:p>
        </p:txBody>
      </p:sp>
      <p:sp>
        <p:nvSpPr>
          <p:cNvPr id="15" name="直線接點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矩形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內容版面配置區 23"/>
          <p:cNvSpPr>
            <a:spLocks noGrp="1"/>
          </p:cNvSpPr>
          <p:nvPr>
            <p:ph sz="quarter" idx="2"/>
          </p:nvPr>
        </p:nvSpPr>
        <p:spPr>
          <a:xfrm>
            <a:off x="301752" y="2471383"/>
            <a:ext cx="4041648" cy="3818404"/>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6" name="內容版面配置區 25"/>
          <p:cNvSpPr>
            <a:spLocks noGrp="1"/>
          </p:cNvSpPr>
          <p:nvPr>
            <p:ph sz="quarter" idx="4"/>
          </p:nvPr>
        </p:nvSpPr>
        <p:spPr>
          <a:xfrm>
            <a:off x="4800600" y="2471383"/>
            <a:ext cx="4038600" cy="3822192"/>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5" name="橢圓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橢圓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投影片編號版面配置區 8"/>
          <p:cNvSpPr>
            <a:spLocks noGrp="1"/>
          </p:cNvSpPr>
          <p:nvPr>
            <p:ph type="sldNum" sz="quarter" idx="12"/>
          </p:nvPr>
        </p:nvSpPr>
        <p:spPr>
          <a:xfrm>
            <a:off x="4343400" y="1042416"/>
            <a:ext cx="457200" cy="441325"/>
          </a:xfrm>
        </p:spPr>
        <p:txBody>
          <a:bodyPr/>
          <a:lstStyle>
            <a:lvl1pPr algn="ctr">
              <a:defRPr/>
            </a:lvl1pPr>
          </a:lstStyle>
          <a:p>
            <a:fld id="{0FF54DE5-C571-48E8-A5BC-B369434E2F44}" type="slidenum">
              <a:rPr lang="en-US" altLang="zh-TW" smtClean="0">
                <a:solidFill>
                  <a:srgbClr val="514843">
                    <a:lumMod val="60000"/>
                    <a:lumOff val="40000"/>
                  </a:srgbClr>
                </a:solidFill>
              </a:rPr>
              <a:pPr/>
              <a:t>‹#›</a:t>
            </a:fld>
            <a:endParaRPr lang="zh-TW" altLang="en-US" dirty="0">
              <a:solidFill>
                <a:srgbClr val="514843">
                  <a:lumMod val="60000"/>
                  <a:lumOff val="40000"/>
                </a:srgbClr>
              </a:solidFill>
            </a:endParaRPr>
          </a:p>
        </p:txBody>
      </p:sp>
      <p:sp>
        <p:nvSpPr>
          <p:cNvPr id="23" name="標題 22"/>
          <p:cNvSpPr>
            <a:spLocks noGrp="1"/>
          </p:cNvSpPr>
          <p:nvPr>
            <p:ph type="title"/>
          </p:nvPr>
        </p:nvSpPr>
        <p:spPr/>
        <p:txBody>
          <a:bodyPr rtlCol="0" anchor="b" anchorCtr="0"/>
          <a:lstStyle/>
          <a:p>
            <a:r>
              <a:rPr kumimoji="0" lang="zh-TW" altLang="en-US" smtClean="0"/>
              <a:t>按一下以編輯母片標題樣式</a:t>
            </a:r>
            <a:endParaRPr kumimoji="0"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p>
            <a:endParaRPr lang="zh-TW" altLang="en-US" dirty="0">
              <a:solidFill>
                <a:srgbClr val="514843">
                  <a:lumMod val="60000"/>
                  <a:lumOff val="40000"/>
                </a:srgbClr>
              </a:solidFill>
            </a:endParaRPr>
          </a:p>
        </p:txBody>
      </p:sp>
      <p:sp>
        <p:nvSpPr>
          <p:cNvPr id="4" name="頁尾版面配置區 3"/>
          <p:cNvSpPr>
            <a:spLocks noGrp="1"/>
          </p:cNvSpPr>
          <p:nvPr>
            <p:ph type="ftr" sz="quarter" idx="11"/>
          </p:nvPr>
        </p:nvSpPr>
        <p:spPr/>
        <p:txBody>
          <a:bodyPr/>
          <a:lstStyle/>
          <a:p>
            <a:endParaRPr lang="zh-TW" altLang="en-US" dirty="0">
              <a:solidFill>
                <a:srgbClr val="514843">
                  <a:lumMod val="60000"/>
                  <a:lumOff val="40000"/>
                </a:srgbClr>
              </a:solidFill>
            </a:endParaRPr>
          </a:p>
        </p:txBody>
      </p:sp>
      <p:sp>
        <p:nvSpPr>
          <p:cNvPr id="5" name="投影片編號版面配置區 4"/>
          <p:cNvSpPr>
            <a:spLocks noGrp="1"/>
          </p:cNvSpPr>
          <p:nvPr>
            <p:ph type="sldNum" sz="quarter" idx="12"/>
          </p:nvPr>
        </p:nvSpPr>
        <p:spPr>
          <a:xfrm>
            <a:off x="4343400" y="1036020"/>
            <a:ext cx="457200" cy="441325"/>
          </a:xfrm>
        </p:spPr>
        <p:txBody>
          <a:bodyPr/>
          <a:lstStyle/>
          <a:p>
            <a:fld id="{0FF54DE5-C571-48E8-A5BC-B369434E2F44}" type="slidenum">
              <a:rPr lang="en-US" altLang="zh-TW" smtClean="0">
                <a:solidFill>
                  <a:srgbClr val="514843">
                    <a:lumMod val="60000"/>
                    <a:lumOff val="40000"/>
                  </a:srgbClr>
                </a:solidFill>
              </a:rPr>
              <a:pPr/>
              <a:t>‹#›</a:t>
            </a:fld>
            <a:endParaRPr lang="en-US" altLang="zh-TW" dirty="0">
              <a:solidFill>
                <a:srgbClr val="514843">
                  <a:lumMod val="60000"/>
                  <a:lumOff val="40000"/>
                </a:srgbClr>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7" name="矩形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矩形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矩形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矩形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矩形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矩形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日期版面配置區 1"/>
          <p:cNvSpPr>
            <a:spLocks noGrp="1"/>
          </p:cNvSpPr>
          <p:nvPr>
            <p:ph type="dt" sz="half" idx="10"/>
          </p:nvPr>
        </p:nvSpPr>
        <p:spPr/>
        <p:txBody>
          <a:bodyPr/>
          <a:lstStyle/>
          <a:p>
            <a:endParaRPr lang="zh-TW" altLang="en-US" dirty="0">
              <a:solidFill>
                <a:srgbClr val="514843">
                  <a:lumMod val="60000"/>
                  <a:lumOff val="40000"/>
                </a:srgbClr>
              </a:solidFill>
            </a:endParaRPr>
          </a:p>
        </p:txBody>
      </p:sp>
      <p:sp>
        <p:nvSpPr>
          <p:cNvPr id="3" name="頁尾版面配置區 2"/>
          <p:cNvSpPr>
            <a:spLocks noGrp="1"/>
          </p:cNvSpPr>
          <p:nvPr>
            <p:ph type="ftr" sz="quarter" idx="11"/>
          </p:nvPr>
        </p:nvSpPr>
        <p:spPr/>
        <p:txBody>
          <a:bodyPr/>
          <a:lstStyle/>
          <a:p>
            <a:endParaRPr lang="zh-TW" altLang="en-US" dirty="0">
              <a:solidFill>
                <a:srgbClr val="514843">
                  <a:lumMod val="60000"/>
                  <a:lumOff val="40000"/>
                </a:srgbClr>
              </a:solidFill>
            </a:endParaRPr>
          </a:p>
        </p:txBody>
      </p:sp>
      <p:sp>
        <p:nvSpPr>
          <p:cNvPr id="4" name="投影片編號版面配置區 3"/>
          <p:cNvSpPr>
            <a:spLocks noGrp="1"/>
          </p:cNvSpPr>
          <p:nvPr>
            <p:ph type="sldNum" sz="quarter" idx="12"/>
          </p:nvPr>
        </p:nvSpPr>
        <p:spPr>
          <a:xfrm>
            <a:off x="4267200" y="6324600"/>
            <a:ext cx="609600" cy="441324"/>
          </a:xfrm>
        </p:spPr>
        <p:txBody>
          <a:bodyPr/>
          <a:lstStyle>
            <a:lvl1pPr>
              <a:defRPr>
                <a:solidFill>
                  <a:srgbClr val="FFFFFF"/>
                </a:solidFill>
              </a:defRPr>
            </a:lvl1pPr>
          </a:lstStyle>
          <a:p>
            <a:fld id="{0FF54DE5-C571-48E8-A5BC-B369434E2F44}" type="slidenum">
              <a:rPr lang="en-US" altLang="zh-TW" smtClean="0">
                <a:solidFill>
                  <a:srgbClr val="514843">
                    <a:lumMod val="60000"/>
                    <a:lumOff val="40000"/>
                  </a:srgbClr>
                </a:solidFill>
              </a:rPr>
              <a:pPr/>
              <a:t>‹#›</a:t>
            </a:fld>
            <a:endParaRPr lang="en-US" altLang="zh-TW" dirty="0">
              <a:solidFill>
                <a:srgbClr val="514843">
                  <a:lumMod val="60000"/>
                  <a:lumOff val="40000"/>
                </a:srgbClr>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19" name="矩形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矩形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矩形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矩形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矩形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矩形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標題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8" name="矩形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直線接點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內容版面配置區 19"/>
          <p:cNvSpPr>
            <a:spLocks noGrp="1"/>
          </p:cNvSpPr>
          <p:nvPr>
            <p:ph sz="quarter" idx="1"/>
          </p:nvPr>
        </p:nvSpPr>
        <p:spPr>
          <a:xfrm>
            <a:off x="3124200" y="685800"/>
            <a:ext cx="5638800" cy="54102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0" name="橢圓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橢圓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投影片編號版面配置區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0FF54DE5-C571-48E8-A5BC-B369434E2F44}" type="slidenum">
              <a:rPr lang="en-US" altLang="zh-TW" smtClean="0">
                <a:solidFill>
                  <a:srgbClr val="514843">
                    <a:lumMod val="60000"/>
                    <a:lumOff val="40000"/>
                  </a:srgbClr>
                </a:solidFill>
              </a:rPr>
              <a:pPr/>
              <a:t>‹#›</a:t>
            </a:fld>
            <a:endParaRPr lang="en-US" altLang="zh-TW" dirty="0">
              <a:solidFill>
                <a:srgbClr val="514843">
                  <a:lumMod val="60000"/>
                  <a:lumOff val="40000"/>
                </a:srgbClr>
              </a:solidFill>
            </a:endParaRPr>
          </a:p>
        </p:txBody>
      </p:sp>
      <p:sp>
        <p:nvSpPr>
          <p:cNvPr id="21" name="矩形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日期版面配置區 4"/>
          <p:cNvSpPr>
            <a:spLocks noGrp="1"/>
          </p:cNvSpPr>
          <p:nvPr>
            <p:ph type="dt" sz="half" idx="10"/>
          </p:nvPr>
        </p:nvSpPr>
        <p:spPr/>
        <p:txBody>
          <a:bodyPr/>
          <a:lstStyle/>
          <a:p>
            <a:endParaRPr lang="zh-TW" altLang="en-US" dirty="0">
              <a:solidFill>
                <a:srgbClr val="514843">
                  <a:lumMod val="60000"/>
                  <a:lumOff val="40000"/>
                </a:srgbClr>
              </a:solidFill>
            </a:endParaRPr>
          </a:p>
        </p:txBody>
      </p:sp>
      <p:sp>
        <p:nvSpPr>
          <p:cNvPr id="6" name="頁尾版面配置區 5"/>
          <p:cNvSpPr>
            <a:spLocks noGrp="1"/>
          </p:cNvSpPr>
          <p:nvPr>
            <p:ph type="ftr" sz="quarter" idx="11"/>
          </p:nvPr>
        </p:nvSpPr>
        <p:spPr>
          <a:xfrm>
            <a:off x="301752" y="6410848"/>
            <a:ext cx="3383280" cy="365760"/>
          </a:xfrm>
        </p:spPr>
        <p:txBody>
          <a:bodyPr/>
          <a:lstStyle/>
          <a:p>
            <a:endParaRPr lang="zh-TW" altLang="en-US" dirty="0">
              <a:solidFill>
                <a:srgbClr val="514843">
                  <a:lumMod val="60000"/>
                  <a:lumOff val="40000"/>
                </a:srgbClr>
              </a:solidFill>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1" name="直線接點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矩形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矩形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矩形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矩形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矩形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矩形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矩形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橢圓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橢圓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投影片編號版面配置區 6"/>
          <p:cNvSpPr>
            <a:spLocks noGrp="1"/>
          </p:cNvSpPr>
          <p:nvPr>
            <p:ph type="sldNum" sz="quarter" idx="12"/>
          </p:nvPr>
        </p:nvSpPr>
        <p:spPr>
          <a:xfrm>
            <a:off x="1371600" y="312738"/>
            <a:ext cx="457200" cy="441325"/>
          </a:xfrm>
        </p:spPr>
        <p:txBody>
          <a:bodyPr/>
          <a:lstStyle/>
          <a:p>
            <a:fld id="{0FF54DE5-C571-48E8-A5BC-B369434E2F44}" type="slidenum">
              <a:rPr lang="en-US" altLang="zh-TW" smtClean="0">
                <a:solidFill>
                  <a:srgbClr val="514843">
                    <a:lumMod val="60000"/>
                    <a:lumOff val="40000"/>
                  </a:srgbClr>
                </a:solidFill>
              </a:rPr>
              <a:pPr/>
              <a:t>‹#›</a:t>
            </a:fld>
            <a:endParaRPr lang="en-US" altLang="zh-TW" dirty="0">
              <a:solidFill>
                <a:srgbClr val="514843">
                  <a:lumMod val="60000"/>
                  <a:lumOff val="40000"/>
                </a:srgbClr>
              </a:solidFill>
            </a:endParaRPr>
          </a:p>
        </p:txBody>
      </p:sp>
      <p:sp>
        <p:nvSpPr>
          <p:cNvPr id="2" name="標題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3000375" y="609600"/>
            <a:ext cx="5867400" cy="4267200"/>
          </a:xfrm>
        </p:spPr>
        <p:txBody>
          <a:bodyPr/>
          <a:lstStyle>
            <a:lvl1pPr marL="0" indent="0">
              <a:buNone/>
              <a:defRPr sz="3200"/>
            </a:lvl1pPr>
          </a:lstStyle>
          <a:p>
            <a:r>
              <a:rPr kumimoji="0" lang="zh-TW" altLang="en-US" smtClean="0"/>
              <a:t>按一下圖示以新增圖片</a:t>
            </a:r>
            <a:endParaRPr kumimoji="0" lang="en-US" dirty="0"/>
          </a:p>
        </p:txBody>
      </p:sp>
      <p:sp>
        <p:nvSpPr>
          <p:cNvPr id="4" name="文字版面配置區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22" name="矩形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日期版面配置區 4"/>
          <p:cNvSpPr>
            <a:spLocks noGrp="1"/>
          </p:cNvSpPr>
          <p:nvPr>
            <p:ph type="dt" sz="half" idx="10"/>
          </p:nvPr>
        </p:nvSpPr>
        <p:spPr>
          <a:xfrm>
            <a:off x="5788152" y="6404984"/>
            <a:ext cx="3044952" cy="365760"/>
          </a:xfrm>
        </p:spPr>
        <p:txBody>
          <a:bodyPr/>
          <a:lstStyle/>
          <a:p>
            <a:endParaRPr lang="zh-TW" altLang="en-US" dirty="0">
              <a:solidFill>
                <a:srgbClr val="514843">
                  <a:lumMod val="60000"/>
                  <a:lumOff val="40000"/>
                </a:srgbClr>
              </a:solidFill>
            </a:endParaRPr>
          </a:p>
        </p:txBody>
      </p:sp>
      <p:sp>
        <p:nvSpPr>
          <p:cNvPr id="6" name="頁尾版面配置區 5"/>
          <p:cNvSpPr>
            <a:spLocks noGrp="1"/>
          </p:cNvSpPr>
          <p:nvPr>
            <p:ph type="ftr" sz="quarter" idx="11"/>
          </p:nvPr>
        </p:nvSpPr>
        <p:spPr>
          <a:xfrm>
            <a:off x="301752" y="6410848"/>
            <a:ext cx="3584448" cy="365760"/>
          </a:xfrm>
        </p:spPr>
        <p:txBody>
          <a:bodyPr/>
          <a:lstStyle/>
          <a:p>
            <a:endParaRPr lang="zh-TW" altLang="en-US" dirty="0">
              <a:solidFill>
                <a:srgbClr val="514843">
                  <a:lumMod val="60000"/>
                  <a:lumOff val="40000"/>
                </a:srgbClr>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7" name="矩形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矩形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矩形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矩形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矩形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日期版面配置區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endParaRPr lang="zh-TW" altLang="en-US" dirty="0">
              <a:solidFill>
                <a:srgbClr val="514843">
                  <a:lumMod val="60000"/>
                  <a:lumOff val="40000"/>
                </a:srgbClr>
              </a:solidFill>
            </a:endParaRPr>
          </a:p>
        </p:txBody>
      </p:sp>
      <p:sp>
        <p:nvSpPr>
          <p:cNvPr id="3" name="頁尾版面配置區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zh-TW" altLang="en-US" dirty="0">
              <a:solidFill>
                <a:srgbClr val="514843">
                  <a:lumMod val="60000"/>
                  <a:lumOff val="40000"/>
                </a:srgbClr>
              </a:solidFill>
            </a:endParaRPr>
          </a:p>
        </p:txBody>
      </p:sp>
      <p:sp>
        <p:nvSpPr>
          <p:cNvPr id="8" name="矩形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直線接點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橢圓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橢圓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投影片編號版面配置區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0FF54DE5-C571-48E8-A5BC-B369434E2F44}" type="slidenum">
              <a:rPr lang="en-US" altLang="zh-TW" smtClean="0">
                <a:solidFill>
                  <a:srgbClr val="514843">
                    <a:lumMod val="60000"/>
                    <a:lumOff val="40000"/>
                  </a:srgbClr>
                </a:solidFill>
              </a:rPr>
              <a:pPr/>
              <a:t>‹#›</a:t>
            </a:fld>
            <a:endParaRPr lang="zh-TW" altLang="en-US" dirty="0">
              <a:solidFill>
                <a:srgbClr val="514843">
                  <a:lumMod val="60000"/>
                  <a:lumOff val="40000"/>
                </a:srgbClr>
              </a:solidFill>
            </a:endParaRPr>
          </a:p>
        </p:txBody>
      </p:sp>
      <p:sp>
        <p:nvSpPr>
          <p:cNvPr id="22" name="標題版面配置區 21"/>
          <p:cNvSpPr>
            <a:spLocks noGrp="1"/>
          </p:cNvSpPr>
          <p:nvPr>
            <p:ph type="title"/>
          </p:nvPr>
        </p:nvSpPr>
        <p:spPr>
          <a:xfrm>
            <a:off x="301752" y="228600"/>
            <a:ext cx="8534400" cy="758952"/>
          </a:xfrm>
          <a:prstGeom prst="rect">
            <a:avLst/>
          </a:prstGeom>
        </p:spPr>
        <p:txBody>
          <a:bodyPr vert="horz" anchor="b">
            <a:normAutofit/>
          </a:body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Tree>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 id="2147483763"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judicial.gov.tw/tw/cp-1366-4124-d8968-1.html"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file:///C:\Users\A01-00282\Downloads\t1.pdf" TargetMode="External"/><Relationship Id="rId2" Type="http://schemas.openxmlformats.org/officeDocument/2006/relationships/hyperlink" Target="file:///C:\Users\A01-00282\Downloads\t2.pdf"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www.laf.org.tw/"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lla.com.tw/?ads=GO&amp;gclid=CjwKCAjw04vpBRB3EiwA0Iieaor3nfB4FKQSZxlnRjwEJGlx4AdygkbM_Pbp8XZalCoR_kgpM44TRhoC-_AQAvD_BwE" TargetMode="External"/><Relationship Id="rId7" Type="http://schemas.openxmlformats.org/officeDocument/2006/relationships/hyperlink" Target="https://www.imoney.com.tw/article/negotiation/debt-negotiation-process/" TargetMode="External"/><Relationship Id="rId2" Type="http://schemas.openxmlformats.org/officeDocument/2006/relationships/hyperlink" Target="http://www.sla.org.tw/?gclid=CjwKCAjw04vpBRB3EiwA0IieakClXVwAjMMBB9DfOvx00OHmNNI-qWp4GUAXMlqv5BUXG3C40P8bjRoCz2YQAvD_BwE" TargetMode="External"/><Relationship Id="rId1" Type="http://schemas.openxmlformats.org/officeDocument/2006/relationships/slideLayout" Target="../slideLayouts/slideLayout2.xml"/><Relationship Id="rId6" Type="http://schemas.openxmlformats.org/officeDocument/2006/relationships/hyperlink" Target="https://www.law119.org.tw/google/?gclid=CjwKCAjw04vpBRB3EiwA0IieapzA4aZkSZrRr5BC4716b180cd_EV4eZvUOZWrIWg5pQnE6W45K3RxoCfsgQAvD_BwE" TargetMode="External"/><Relationship Id="rId5" Type="http://schemas.openxmlformats.org/officeDocument/2006/relationships/hyperlink" Target="http://www.0809090999.com.tw/?gclid=CjwKCAjw04vpBRB3EiwA0IieaguVg9sgoOg5RhxbFJSk1dlA3WsYxQjq37Bwu1kNIi0GMRiz32prtBoCKnEQAvD_BwE" TargetMode="External"/><Relationship Id="rId4" Type="http://schemas.openxmlformats.org/officeDocument/2006/relationships/hyperlink" Target="https://itfa.com.tw/index.aspx"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hyperlink" Target="https://www.google.com/search?q=%E5%82%B5%E5%8B%99+%E8%87%AA%E6%AE%BA&amp;rlz=1C1NHXL_zh-TWTW782TW782&amp;ei=SQ4kXej0F-e3mAWd85zAAg&amp;start=10&amp;sa=N&amp;ved=0ahUKEwiovf3X9qbjAhXnG6YKHZ05BygQ8tMDCKkB&amp;biw=1536&amp;bih=750" TargetMode="External"/><Relationship Id="rId2" Type="http://schemas.openxmlformats.org/officeDocument/2006/relationships/hyperlink" Target="https://www.google.com/search?q=%E5%82%B5%E5%8B%99+%E8%87%AA%E6%AE%BA&amp;rlz=1C1NHXL_zh-TWTW782TW782&amp;sxsrf=ALeKk00hFDzKhNzhD_Z1neJDogF9ogICcA:1591937047329&amp;source=lnms&amp;tbm=nws&amp;sa=X&amp;ved=2ahUKEwiZtdfRu_vpAhUKc5QKHXs6BvcQ_AUoAXoECAwQAw&amp;biw=1536&amp;bih=750"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6"/>
          <p:cNvSpPr>
            <a:spLocks noGrp="1"/>
          </p:cNvSpPr>
          <p:nvPr>
            <p:ph type="subTitle" idx="1"/>
          </p:nvPr>
        </p:nvSpPr>
        <p:spPr>
          <a:xfrm>
            <a:off x="2133600" y="2447358"/>
            <a:ext cx="5499083" cy="2904452"/>
          </a:xfrm>
        </p:spPr>
        <p:txBody>
          <a:bodyPr rtlCol="0">
            <a:normAutofit/>
          </a:bodyPr>
          <a:lstStyle/>
          <a:p>
            <a:pPr algn="ctr" rtl="0"/>
            <a:r>
              <a:rPr lang="zh-TW" altLang="en-US" sz="4400" dirty="0" smtClean="0">
                <a:latin typeface="+mj-ea"/>
                <a:ea typeface="+mj-ea"/>
              </a:rPr>
              <a:t>消費者</a:t>
            </a:r>
            <a:r>
              <a:rPr lang="zh-TW" altLang="en-US" sz="4400" dirty="0">
                <a:latin typeface="+mj-ea"/>
                <a:ea typeface="+mj-ea"/>
              </a:rPr>
              <a:t>債務清理</a:t>
            </a:r>
            <a:r>
              <a:rPr lang="zh-TW" altLang="en-US" sz="4400" dirty="0" smtClean="0">
                <a:latin typeface="+mj-ea"/>
                <a:ea typeface="+mj-ea"/>
              </a:rPr>
              <a:t>條例與相關服務資源</a:t>
            </a:r>
            <a:endParaRPr lang="en-US" altLang="zh-TW" sz="4400" dirty="0" smtClean="0">
              <a:latin typeface="+mj-ea"/>
              <a:ea typeface="+mj-ea"/>
            </a:endParaRPr>
          </a:p>
          <a:p>
            <a:pPr algn="ctr" rtl="0"/>
            <a:endParaRPr lang="en-US" altLang="zh-TW" sz="3400" dirty="0">
              <a:latin typeface="+mj-ea"/>
              <a:ea typeface="+mj-ea"/>
            </a:endParaRPr>
          </a:p>
          <a:p>
            <a:pPr algn="ctr" rtl="0"/>
            <a:r>
              <a:rPr lang="zh-TW" altLang="en-US" sz="1800" dirty="0" smtClean="0">
                <a:latin typeface="+mj-ea"/>
                <a:ea typeface="+mj-ea"/>
              </a:rPr>
              <a:t>謝幸伶</a:t>
            </a:r>
            <a:r>
              <a:rPr lang="zh-TW" altLang="en-US" sz="1800" dirty="0">
                <a:latin typeface="+mj-ea"/>
                <a:ea typeface="+mj-ea"/>
              </a:rPr>
              <a:t>律師</a:t>
            </a:r>
            <a:endParaRPr lang="en-US" altLang="zh-TW" sz="1800" dirty="0">
              <a:latin typeface="+mj-ea"/>
              <a:ea typeface="+mj-ea"/>
            </a:endParaRPr>
          </a:p>
          <a:p>
            <a:pPr algn="ctr"/>
            <a:r>
              <a:rPr lang="en-US" altLang="zh-TW" sz="1800" dirty="0">
                <a:latin typeface="+mj-ea"/>
                <a:ea typeface="+mj-ea"/>
              </a:rPr>
              <a:t>109.06.13</a:t>
            </a:r>
          </a:p>
        </p:txBody>
      </p:sp>
      <p:sp>
        <p:nvSpPr>
          <p:cNvPr id="2" name="矩形 1"/>
          <p:cNvSpPr/>
          <p:nvPr/>
        </p:nvSpPr>
        <p:spPr>
          <a:xfrm>
            <a:off x="215900" y="481211"/>
            <a:ext cx="9075351" cy="615553"/>
          </a:xfrm>
          <a:prstGeom prst="rect">
            <a:avLst/>
          </a:prstGeom>
        </p:spPr>
        <p:txBody>
          <a:bodyPr wrap="square">
            <a:spAutoFit/>
          </a:bodyPr>
          <a:lstStyle/>
          <a:p>
            <a:pPr lvl="0" algn="ctr" defTabSz="914400">
              <a:buClr>
                <a:srgbClr val="D16349"/>
              </a:buClr>
              <a:buSzPct val="85000"/>
            </a:pPr>
            <a:r>
              <a:rPr lang="zh-TW" altLang="en-US" sz="3400" b="1" dirty="0">
                <a:solidFill>
                  <a:srgbClr val="FF0000"/>
                </a:solidFill>
                <a:latin typeface="微軟正黑體"/>
                <a:ea typeface="微軟正黑體"/>
              </a:rPr>
              <a:t>誠實</a:t>
            </a:r>
            <a:r>
              <a:rPr lang="zh-TW" altLang="en-US" sz="3400" b="1" dirty="0" smtClean="0">
                <a:solidFill>
                  <a:srgbClr val="FF0000"/>
                </a:solidFill>
                <a:latin typeface="微軟正黑體"/>
                <a:ea typeface="微軟正黑體"/>
              </a:rPr>
              <a:t>勇敢，債務一定有解決的機會</a:t>
            </a:r>
            <a:endParaRPr lang="en-US" altLang="zh-TW" sz="3400" b="1" dirty="0">
              <a:solidFill>
                <a:srgbClr val="FF0000"/>
              </a:solidFill>
              <a:latin typeface="微軟正黑體"/>
              <a:ea typeface="微軟正黑體"/>
            </a:endParaRPr>
          </a:p>
        </p:txBody>
      </p:sp>
    </p:spTree>
    <p:extLst>
      <p:ext uri="{BB962C8B-B14F-4D97-AF65-F5344CB8AC3E}">
        <p14:creationId xmlns:p14="http://schemas.microsoft.com/office/powerpoint/2010/main" val="1652133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標題 12"/>
          <p:cNvSpPr>
            <a:spLocks noGrp="1"/>
          </p:cNvSpPr>
          <p:nvPr>
            <p:ph type="title"/>
          </p:nvPr>
        </p:nvSpPr>
        <p:spPr/>
        <p:txBody>
          <a:bodyPr rtlCol="0">
            <a:normAutofit/>
          </a:bodyPr>
          <a:lstStyle/>
          <a:p>
            <a:r>
              <a:rPr lang="zh-TW" altLang="en-US" sz="3600" b="1" dirty="0"/>
              <a:t>方式</a:t>
            </a:r>
            <a:r>
              <a:rPr lang="zh-TW" altLang="en-US" sz="3600" b="1" dirty="0" smtClean="0"/>
              <a:t>一：</a:t>
            </a:r>
            <a:r>
              <a:rPr lang="en-US" altLang="zh-TW" sz="3600" b="1" dirty="0" smtClean="0"/>
              <a:t>(</a:t>
            </a:r>
            <a:r>
              <a:rPr lang="zh-TW" altLang="en-US" sz="3400" b="1" dirty="0" smtClean="0"/>
              <a:t>前置</a:t>
            </a:r>
            <a:r>
              <a:rPr lang="en-US" altLang="zh-TW" sz="3400" b="1" dirty="0" smtClean="0"/>
              <a:t>)</a:t>
            </a:r>
            <a:r>
              <a:rPr lang="zh-TW" altLang="en-US" sz="3400" b="1" dirty="0" smtClean="0"/>
              <a:t>調解</a:t>
            </a:r>
            <a:endParaRPr lang="zh-TW" altLang="en-US" sz="3400" b="1" dirty="0"/>
          </a:p>
        </p:txBody>
      </p:sp>
      <p:sp>
        <p:nvSpPr>
          <p:cNvPr id="3" name="內容版面配置區 2"/>
          <p:cNvSpPr>
            <a:spLocks noGrp="1"/>
          </p:cNvSpPr>
          <p:nvPr>
            <p:ph sz="quarter" idx="1"/>
          </p:nvPr>
        </p:nvSpPr>
        <p:spPr/>
        <p:txBody>
          <a:bodyPr/>
          <a:lstStyle/>
          <a:p>
            <a:r>
              <a:rPr lang="zh-TW" altLang="en-US" dirty="0" smtClean="0"/>
              <a:t>前置調解是向法院聲請，由法院發通知給</a:t>
            </a:r>
            <a:r>
              <a:rPr lang="zh-TW" altLang="en-US" b="1" dirty="0" smtClean="0"/>
              <a:t>所有的債權人</a:t>
            </a:r>
            <a:r>
              <a:rPr lang="zh-TW" altLang="en-US" dirty="0" smtClean="0"/>
              <a:t>，依一定的時間一起來法院，在司法事務官的幫忙下進行調解</a:t>
            </a:r>
            <a:endParaRPr lang="en-US" altLang="zh-TW" dirty="0" smtClean="0"/>
          </a:p>
          <a:p>
            <a:endParaRPr lang="en-US" altLang="zh-TW" dirty="0"/>
          </a:p>
          <a:p>
            <a:r>
              <a:rPr lang="zh-TW" altLang="en-US" dirty="0" smtClean="0"/>
              <a:t>聽起來很棒，所有的人都到齊了</a:t>
            </a:r>
            <a:endParaRPr lang="en-US" altLang="zh-TW" dirty="0" smtClean="0"/>
          </a:p>
          <a:p>
            <a:endParaRPr lang="en-US" altLang="zh-TW" dirty="0"/>
          </a:p>
          <a:p>
            <a:r>
              <a:rPr lang="zh-TW" altLang="en-US" dirty="0" smtClean="0"/>
              <a:t>但是</a:t>
            </a:r>
            <a:r>
              <a:rPr lang="en-US" altLang="zh-TW" dirty="0" smtClean="0"/>
              <a:t>….</a:t>
            </a:r>
            <a:r>
              <a:rPr lang="zh-TW" altLang="en-US" b="1" dirty="0"/>
              <a:t>我要</a:t>
            </a:r>
            <a:r>
              <a:rPr lang="zh-TW" altLang="en-US" b="1" dirty="0" smtClean="0"/>
              <a:t>還多少錢</a:t>
            </a:r>
            <a:r>
              <a:rPr lang="en-US" altLang="zh-TW" b="1" dirty="0" smtClean="0"/>
              <a:t>?</a:t>
            </a:r>
            <a:r>
              <a:rPr lang="zh-TW" altLang="en-US" b="1" dirty="0" smtClean="0"/>
              <a:t>還多久</a:t>
            </a:r>
            <a:r>
              <a:rPr lang="en-US" altLang="zh-TW" b="1" dirty="0" smtClean="0"/>
              <a:t>?</a:t>
            </a:r>
          </a:p>
          <a:p>
            <a:endParaRPr lang="en-US" altLang="zh-TW" dirty="0"/>
          </a:p>
          <a:p>
            <a:endParaRPr lang="zh-TW" altLang="en-US" dirty="0"/>
          </a:p>
        </p:txBody>
      </p:sp>
      <p:sp>
        <p:nvSpPr>
          <p:cNvPr id="2" name="投影片編號版面配置區 1"/>
          <p:cNvSpPr>
            <a:spLocks noGrp="1"/>
          </p:cNvSpPr>
          <p:nvPr>
            <p:ph type="sldNum" sz="quarter" idx="12"/>
          </p:nvPr>
        </p:nvSpPr>
        <p:spPr/>
        <p:txBody>
          <a:bodyPr/>
          <a:lstStyle/>
          <a:p>
            <a:fld id="{0FF54DE5-C571-48E8-A5BC-B369434E2F44}" type="slidenum">
              <a:rPr lang="en-US" altLang="zh-TW" smtClean="0">
                <a:solidFill>
                  <a:srgbClr val="514843">
                    <a:lumMod val="60000"/>
                    <a:lumOff val="40000"/>
                  </a:srgbClr>
                </a:solidFill>
              </a:rPr>
              <a:pPr/>
              <a:t>10</a:t>
            </a:fld>
            <a:endParaRPr lang="zh-TW" altLang="en-US" dirty="0">
              <a:solidFill>
                <a:srgbClr val="514843">
                  <a:lumMod val="60000"/>
                  <a:lumOff val="40000"/>
                </a:srgbClr>
              </a:solidFill>
            </a:endParaRPr>
          </a:p>
        </p:txBody>
      </p:sp>
    </p:spTree>
    <p:extLst>
      <p:ext uri="{BB962C8B-B14F-4D97-AF65-F5344CB8AC3E}">
        <p14:creationId xmlns:p14="http://schemas.microsoft.com/office/powerpoint/2010/main" val="1515705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標題 12"/>
          <p:cNvSpPr>
            <a:spLocks noGrp="1"/>
          </p:cNvSpPr>
          <p:nvPr>
            <p:ph type="title"/>
          </p:nvPr>
        </p:nvSpPr>
        <p:spPr/>
        <p:txBody>
          <a:bodyPr rtlCol="0">
            <a:normAutofit/>
          </a:bodyPr>
          <a:lstStyle/>
          <a:p>
            <a:r>
              <a:rPr lang="zh-TW" altLang="en-US" sz="3400" b="1" dirty="0" smtClean="0"/>
              <a:t>協商或者調解的還款方案</a:t>
            </a:r>
            <a:r>
              <a:rPr lang="en-US" altLang="zh-TW" sz="3400" b="1" dirty="0" smtClean="0"/>
              <a:t>(</a:t>
            </a:r>
            <a:r>
              <a:rPr lang="zh-TW" altLang="en-US" sz="3400" b="1" dirty="0" smtClean="0"/>
              <a:t>條件</a:t>
            </a:r>
            <a:r>
              <a:rPr lang="en-US" altLang="zh-TW" sz="3400" b="1" dirty="0" smtClean="0"/>
              <a:t>)</a:t>
            </a:r>
            <a:endParaRPr lang="zh-TW" altLang="en-US" sz="3400" b="1" dirty="0"/>
          </a:p>
        </p:txBody>
      </p:sp>
      <p:sp>
        <p:nvSpPr>
          <p:cNvPr id="3" name="內容版面配置區 2"/>
          <p:cNvSpPr>
            <a:spLocks noGrp="1"/>
          </p:cNvSpPr>
          <p:nvPr>
            <p:ph sz="quarter" idx="1"/>
          </p:nvPr>
        </p:nvSpPr>
        <p:spPr/>
        <p:txBody>
          <a:bodyPr/>
          <a:lstStyle/>
          <a:p>
            <a:r>
              <a:rPr lang="zh-TW" altLang="en-US" dirty="0" smtClean="0"/>
              <a:t>銀行目前最好的方案是：</a:t>
            </a:r>
            <a:r>
              <a:rPr lang="en-US" altLang="zh-TW" dirty="0" smtClean="0"/>
              <a:t>180</a:t>
            </a:r>
            <a:r>
              <a:rPr lang="zh-TW" altLang="en-US" dirty="0" smtClean="0"/>
              <a:t>期、</a:t>
            </a:r>
            <a:r>
              <a:rPr lang="en-US" altLang="zh-TW" dirty="0" smtClean="0"/>
              <a:t>0</a:t>
            </a:r>
            <a:r>
              <a:rPr lang="zh-TW" altLang="en-US" dirty="0" smtClean="0"/>
              <a:t>利率</a:t>
            </a:r>
            <a:endParaRPr lang="en-US" altLang="zh-TW" dirty="0" smtClean="0"/>
          </a:p>
          <a:p>
            <a:endParaRPr lang="en-US" altLang="zh-TW" dirty="0"/>
          </a:p>
          <a:p>
            <a:r>
              <a:rPr lang="zh-TW" altLang="en-US" dirty="0" smtClean="0"/>
              <a:t>把清償期拉長到</a:t>
            </a:r>
            <a:r>
              <a:rPr lang="en-US" altLang="zh-TW" b="1" dirty="0" smtClean="0"/>
              <a:t>15</a:t>
            </a:r>
            <a:r>
              <a:rPr lang="zh-TW" altLang="en-US" b="1" dirty="0" smtClean="0"/>
              <a:t>年</a:t>
            </a:r>
            <a:r>
              <a:rPr lang="zh-TW" altLang="en-US" dirty="0" smtClean="0"/>
              <a:t>，每個月還一次，只要還本金，可能不用算利息</a:t>
            </a:r>
            <a:endParaRPr lang="en-US" altLang="zh-TW" dirty="0" smtClean="0"/>
          </a:p>
          <a:p>
            <a:endParaRPr lang="en-US" altLang="zh-TW" dirty="0"/>
          </a:p>
          <a:p>
            <a:r>
              <a:rPr lang="zh-TW" altLang="en-US" dirty="0" smtClean="0"/>
              <a:t>很吸引人，不過</a:t>
            </a:r>
            <a:r>
              <a:rPr lang="en-US" altLang="zh-TW" dirty="0" smtClean="0"/>
              <a:t>….</a:t>
            </a:r>
            <a:endParaRPr lang="zh-TW" altLang="en-US" dirty="0"/>
          </a:p>
        </p:txBody>
      </p:sp>
      <p:sp>
        <p:nvSpPr>
          <p:cNvPr id="2" name="投影片編號版面配置區 1"/>
          <p:cNvSpPr>
            <a:spLocks noGrp="1"/>
          </p:cNvSpPr>
          <p:nvPr>
            <p:ph type="sldNum" sz="quarter" idx="12"/>
          </p:nvPr>
        </p:nvSpPr>
        <p:spPr/>
        <p:txBody>
          <a:bodyPr/>
          <a:lstStyle/>
          <a:p>
            <a:fld id="{0FF54DE5-C571-48E8-A5BC-B369434E2F44}" type="slidenum">
              <a:rPr lang="en-US" altLang="zh-TW" smtClean="0">
                <a:solidFill>
                  <a:srgbClr val="514843">
                    <a:lumMod val="60000"/>
                    <a:lumOff val="40000"/>
                  </a:srgbClr>
                </a:solidFill>
              </a:rPr>
              <a:pPr/>
              <a:t>11</a:t>
            </a:fld>
            <a:endParaRPr lang="zh-TW" altLang="en-US" dirty="0">
              <a:solidFill>
                <a:srgbClr val="514843">
                  <a:lumMod val="60000"/>
                  <a:lumOff val="40000"/>
                </a:srgbClr>
              </a:solidFill>
            </a:endParaRPr>
          </a:p>
        </p:txBody>
      </p:sp>
    </p:spTree>
    <p:extLst>
      <p:ext uri="{BB962C8B-B14F-4D97-AF65-F5344CB8AC3E}">
        <p14:creationId xmlns:p14="http://schemas.microsoft.com/office/powerpoint/2010/main" val="3395097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標題 12"/>
          <p:cNvSpPr>
            <a:spLocks noGrp="1"/>
          </p:cNvSpPr>
          <p:nvPr>
            <p:ph type="title"/>
          </p:nvPr>
        </p:nvSpPr>
        <p:spPr>
          <a:xfrm>
            <a:off x="339852" y="304800"/>
            <a:ext cx="8534400" cy="758952"/>
          </a:xfrm>
        </p:spPr>
        <p:txBody>
          <a:bodyPr rtlCol="0">
            <a:normAutofit/>
          </a:bodyPr>
          <a:lstStyle/>
          <a:p>
            <a:r>
              <a:rPr lang="zh-TW" altLang="en-US" sz="3400" b="1" dirty="0" smtClean="0"/>
              <a:t>舉例</a:t>
            </a:r>
            <a:r>
              <a:rPr lang="en-US" altLang="zh-TW" sz="3400" b="1" dirty="0"/>
              <a:t>1</a:t>
            </a:r>
            <a:endParaRPr lang="zh-TW" altLang="en-US" sz="3400" b="1" dirty="0"/>
          </a:p>
        </p:txBody>
      </p:sp>
      <p:sp>
        <p:nvSpPr>
          <p:cNvPr id="3" name="內容版面配置區 2"/>
          <p:cNvSpPr>
            <a:spLocks noGrp="1"/>
          </p:cNvSpPr>
          <p:nvPr>
            <p:ph sz="quarter" idx="1"/>
          </p:nvPr>
        </p:nvSpPr>
        <p:spPr/>
        <p:txBody>
          <a:bodyPr>
            <a:normAutofit/>
          </a:bodyPr>
          <a:lstStyle/>
          <a:p>
            <a:r>
              <a:rPr lang="zh-TW" altLang="en-US" dirty="0" smtClean="0"/>
              <a:t>我有</a:t>
            </a:r>
            <a:r>
              <a:rPr lang="en-US" altLang="zh-TW" dirty="0" smtClean="0"/>
              <a:t>360</a:t>
            </a:r>
            <a:r>
              <a:rPr lang="zh-TW" altLang="en-US" dirty="0" smtClean="0"/>
              <a:t>萬債務，</a:t>
            </a:r>
            <a:r>
              <a:rPr lang="en-US" altLang="zh-TW" dirty="0" smtClean="0"/>
              <a:t>180</a:t>
            </a:r>
            <a:r>
              <a:rPr lang="zh-TW" altLang="en-US" dirty="0" smtClean="0"/>
              <a:t>期要還清，就是每個月</a:t>
            </a:r>
            <a:r>
              <a:rPr lang="en-US" altLang="zh-TW" dirty="0" smtClean="0"/>
              <a:t>2</a:t>
            </a:r>
            <a:r>
              <a:rPr lang="zh-TW" altLang="en-US" dirty="0" smtClean="0"/>
              <a:t>萬呀，可是我薪水才</a:t>
            </a:r>
            <a:r>
              <a:rPr lang="en-US" altLang="zh-TW" dirty="0" smtClean="0"/>
              <a:t>3</a:t>
            </a:r>
            <a:r>
              <a:rPr lang="zh-TW" altLang="en-US" dirty="0" smtClean="0"/>
              <a:t>萬，又有</a:t>
            </a:r>
            <a:r>
              <a:rPr lang="en-US" altLang="zh-TW" dirty="0" smtClean="0"/>
              <a:t>2</a:t>
            </a:r>
            <a:r>
              <a:rPr lang="zh-TW" altLang="en-US" dirty="0" smtClean="0"/>
              <a:t>個未成年的小孩，只剩</a:t>
            </a:r>
            <a:r>
              <a:rPr lang="en-US" altLang="zh-TW" dirty="0" smtClean="0"/>
              <a:t>1</a:t>
            </a:r>
            <a:r>
              <a:rPr lang="zh-TW" altLang="en-US" dirty="0" smtClean="0"/>
              <a:t>萬元生活費，根本不夠吃飯、租房子，怎麼辦</a:t>
            </a:r>
            <a:r>
              <a:rPr lang="en-US" altLang="zh-TW" dirty="0" smtClean="0"/>
              <a:t>???</a:t>
            </a:r>
            <a:r>
              <a:rPr lang="zh-TW" altLang="en-US" dirty="0" smtClean="0"/>
              <a:t>如果不簽字，銀行又來催債，搞到我沒辦法工作，真是傷腦筋</a:t>
            </a:r>
            <a:r>
              <a:rPr lang="en-US" altLang="zh-TW" dirty="0" smtClean="0"/>
              <a:t>~~</a:t>
            </a:r>
          </a:p>
          <a:p>
            <a:endParaRPr lang="en-US" altLang="zh-TW" dirty="0"/>
          </a:p>
          <a:p>
            <a:r>
              <a:rPr lang="zh-TW" altLang="en-US" b="1" dirty="0" smtClean="0"/>
              <a:t>收入扣掉支出所剩不多的債務人，或者債務比較高，或者年紀比較大的債務人可能不適合協商或調解</a:t>
            </a:r>
            <a:endParaRPr lang="en-US" altLang="zh-TW" b="1" dirty="0"/>
          </a:p>
          <a:p>
            <a:endParaRPr lang="zh-TW" altLang="en-US" dirty="0"/>
          </a:p>
        </p:txBody>
      </p:sp>
      <p:sp>
        <p:nvSpPr>
          <p:cNvPr id="2" name="投影片編號版面配置區 1"/>
          <p:cNvSpPr>
            <a:spLocks noGrp="1"/>
          </p:cNvSpPr>
          <p:nvPr>
            <p:ph type="sldNum" sz="quarter" idx="12"/>
          </p:nvPr>
        </p:nvSpPr>
        <p:spPr/>
        <p:txBody>
          <a:bodyPr/>
          <a:lstStyle/>
          <a:p>
            <a:fld id="{0FF54DE5-C571-48E8-A5BC-B369434E2F44}" type="slidenum">
              <a:rPr lang="en-US" altLang="zh-TW" smtClean="0">
                <a:solidFill>
                  <a:srgbClr val="514843">
                    <a:lumMod val="60000"/>
                    <a:lumOff val="40000"/>
                  </a:srgbClr>
                </a:solidFill>
              </a:rPr>
              <a:pPr/>
              <a:t>12</a:t>
            </a:fld>
            <a:endParaRPr lang="zh-TW" altLang="en-US" dirty="0">
              <a:solidFill>
                <a:srgbClr val="514843">
                  <a:lumMod val="60000"/>
                  <a:lumOff val="40000"/>
                </a:srgbClr>
              </a:solidFill>
            </a:endParaRPr>
          </a:p>
        </p:txBody>
      </p:sp>
    </p:spTree>
    <p:extLst>
      <p:ext uri="{BB962C8B-B14F-4D97-AF65-F5344CB8AC3E}">
        <p14:creationId xmlns:p14="http://schemas.microsoft.com/office/powerpoint/2010/main" val="36766125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b="1" dirty="0" smtClean="0"/>
              <a:t>怎麼辦</a:t>
            </a:r>
            <a:r>
              <a:rPr lang="en-US" altLang="zh-TW" b="1" dirty="0" smtClean="0"/>
              <a:t>???????</a:t>
            </a:r>
            <a:endParaRPr lang="zh-TW" altLang="en-US" b="1" dirty="0"/>
          </a:p>
        </p:txBody>
      </p:sp>
      <p:pic>
        <p:nvPicPr>
          <p:cNvPr id="1028" name="Picture 4" descr="ãæéº¼è¾¦ãçåçæå°çµæ"/>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867" y="1725611"/>
            <a:ext cx="8839200" cy="4666721"/>
          </a:xfrm>
          <a:prstGeom prst="rect">
            <a:avLst/>
          </a:prstGeom>
          <a:noFill/>
          <a:extLst>
            <a:ext uri="{909E8E84-426E-40DD-AFC4-6F175D3DCCD1}">
              <a14:hiddenFill xmlns:a14="http://schemas.microsoft.com/office/drawing/2010/main">
                <a:solidFill>
                  <a:srgbClr val="FFFFFF"/>
                </a:solidFill>
              </a14:hiddenFill>
            </a:ext>
          </a:extLst>
        </p:spPr>
      </p:pic>
      <p:sp>
        <p:nvSpPr>
          <p:cNvPr id="7" name="矩形 6"/>
          <p:cNvSpPr/>
          <p:nvPr/>
        </p:nvSpPr>
        <p:spPr>
          <a:xfrm>
            <a:off x="3790950" y="2944253"/>
            <a:ext cx="1639410" cy="584775"/>
          </a:xfrm>
          <a:prstGeom prst="rect">
            <a:avLst/>
          </a:prstGeom>
        </p:spPr>
        <p:txBody>
          <a:bodyPr wrap="square">
            <a:spAutoFit/>
          </a:bodyPr>
          <a:lstStyle/>
          <a:p>
            <a:r>
              <a:rPr lang="en-US" altLang="zh-TW" sz="3200" dirty="0"/>
              <a:t>??????</a:t>
            </a:r>
            <a:endParaRPr lang="zh-TW" altLang="zh-TW" sz="3200" dirty="0"/>
          </a:p>
        </p:txBody>
      </p:sp>
      <p:sp>
        <p:nvSpPr>
          <p:cNvPr id="3" name="投影片編號版面配置區 2"/>
          <p:cNvSpPr>
            <a:spLocks noGrp="1"/>
          </p:cNvSpPr>
          <p:nvPr>
            <p:ph type="sldNum" sz="quarter" idx="12"/>
          </p:nvPr>
        </p:nvSpPr>
        <p:spPr/>
        <p:txBody>
          <a:bodyPr/>
          <a:lstStyle/>
          <a:p>
            <a:fld id="{0FF54DE5-C571-48E8-A5BC-B369434E2F44}" type="slidenum">
              <a:rPr lang="en-US" altLang="zh-TW" smtClean="0">
                <a:solidFill>
                  <a:srgbClr val="514843">
                    <a:lumMod val="60000"/>
                    <a:lumOff val="40000"/>
                  </a:srgbClr>
                </a:solidFill>
              </a:rPr>
              <a:pPr/>
              <a:t>13</a:t>
            </a:fld>
            <a:endParaRPr lang="zh-TW" altLang="en-US" dirty="0">
              <a:solidFill>
                <a:srgbClr val="514843">
                  <a:lumMod val="60000"/>
                  <a:lumOff val="40000"/>
                </a:srgbClr>
              </a:solidFill>
            </a:endParaRPr>
          </a:p>
        </p:txBody>
      </p:sp>
    </p:spTree>
    <p:extLst>
      <p:ext uri="{BB962C8B-B14F-4D97-AF65-F5344CB8AC3E}">
        <p14:creationId xmlns:p14="http://schemas.microsoft.com/office/powerpoint/2010/main" val="38855387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標題 12"/>
          <p:cNvSpPr>
            <a:spLocks noGrp="1"/>
          </p:cNvSpPr>
          <p:nvPr>
            <p:ph type="title"/>
          </p:nvPr>
        </p:nvSpPr>
        <p:spPr>
          <a:xfrm>
            <a:off x="339852" y="304800"/>
            <a:ext cx="8534400" cy="758952"/>
          </a:xfrm>
        </p:spPr>
        <p:txBody>
          <a:bodyPr rtlCol="0">
            <a:normAutofit/>
          </a:bodyPr>
          <a:lstStyle/>
          <a:p>
            <a:r>
              <a:rPr lang="zh-TW" altLang="en-US" sz="3400" b="1" dirty="0" smtClean="0"/>
              <a:t>方式二：更生</a:t>
            </a:r>
            <a:endParaRPr lang="zh-TW" altLang="en-US" sz="3400" b="1" dirty="0"/>
          </a:p>
        </p:txBody>
      </p:sp>
      <p:sp>
        <p:nvSpPr>
          <p:cNvPr id="3" name="內容版面配置區 2"/>
          <p:cNvSpPr>
            <a:spLocks noGrp="1"/>
          </p:cNvSpPr>
          <p:nvPr>
            <p:ph sz="quarter" idx="1"/>
          </p:nvPr>
        </p:nvSpPr>
        <p:spPr/>
        <p:txBody>
          <a:bodyPr>
            <a:normAutofit/>
          </a:bodyPr>
          <a:lstStyle/>
          <a:p>
            <a:r>
              <a:rPr lang="zh-TW" altLang="en-US" sz="3600" b="1" dirty="0" smtClean="0"/>
              <a:t>更生是以每月的收入扣掉支出</a:t>
            </a:r>
            <a:r>
              <a:rPr lang="en-US" altLang="zh-TW" sz="3600" b="1" dirty="0" smtClean="0"/>
              <a:t>(</a:t>
            </a:r>
            <a:r>
              <a:rPr lang="zh-TW" altLang="en-US" sz="3600" b="1" dirty="0" smtClean="0"/>
              <a:t>包含自己的生活費、扶養他人的費用</a:t>
            </a:r>
            <a:r>
              <a:rPr lang="en-US" altLang="zh-TW" sz="3600" b="1" dirty="0" smtClean="0"/>
              <a:t>)</a:t>
            </a:r>
            <a:r>
              <a:rPr lang="zh-TW" altLang="en-US" sz="3600" b="1" dirty="0" smtClean="0"/>
              <a:t>後的餘額，清償債務，最多</a:t>
            </a:r>
            <a:r>
              <a:rPr lang="en-US" altLang="zh-TW" sz="3600" b="1" dirty="0" smtClean="0"/>
              <a:t>6</a:t>
            </a:r>
            <a:r>
              <a:rPr lang="zh-TW" altLang="en-US" sz="3600" b="1" dirty="0" smtClean="0"/>
              <a:t>年，履行完畢後，其餘債務不用再還</a:t>
            </a:r>
            <a:endParaRPr lang="en-US" altLang="zh-TW" sz="3600" b="1" dirty="0" smtClean="0"/>
          </a:p>
          <a:p>
            <a:endParaRPr lang="en-US" altLang="zh-TW" dirty="0" smtClean="0"/>
          </a:p>
          <a:p>
            <a:r>
              <a:rPr lang="zh-TW" altLang="en-US" dirty="0" smtClean="0"/>
              <a:t>月收</a:t>
            </a:r>
            <a:r>
              <a:rPr lang="en-US" altLang="zh-TW" dirty="0" smtClean="0"/>
              <a:t>3</a:t>
            </a:r>
            <a:r>
              <a:rPr lang="zh-TW" altLang="en-US" dirty="0" smtClean="0"/>
              <a:t>萬元的單親媽媽欠債</a:t>
            </a:r>
            <a:r>
              <a:rPr lang="en-US" altLang="zh-TW" dirty="0" smtClean="0"/>
              <a:t>360</a:t>
            </a:r>
            <a:r>
              <a:rPr lang="zh-TW" altLang="en-US" dirty="0" smtClean="0"/>
              <a:t>萬，有兩個未成年小孩，每月生活費需要</a:t>
            </a:r>
            <a:r>
              <a:rPr lang="en-US" altLang="zh-TW" dirty="0" smtClean="0"/>
              <a:t>2.5</a:t>
            </a:r>
            <a:r>
              <a:rPr lang="zh-TW" altLang="en-US" dirty="0" smtClean="0"/>
              <a:t>萬，只能還</a:t>
            </a:r>
            <a:r>
              <a:rPr lang="en-US" altLang="zh-TW" dirty="0" smtClean="0"/>
              <a:t>0.5</a:t>
            </a:r>
            <a:r>
              <a:rPr lang="zh-TW" altLang="en-US" dirty="0" smtClean="0"/>
              <a:t>萬，這樣</a:t>
            </a:r>
            <a:r>
              <a:rPr lang="en-US" altLang="zh-TW" dirty="0" smtClean="0"/>
              <a:t>6</a:t>
            </a:r>
            <a:r>
              <a:rPr lang="zh-TW" altLang="en-US" dirty="0" smtClean="0"/>
              <a:t>年總共也才還</a:t>
            </a:r>
            <a:r>
              <a:rPr lang="en-US" altLang="zh-TW" dirty="0" smtClean="0"/>
              <a:t>36</a:t>
            </a:r>
            <a:r>
              <a:rPr lang="zh-TW" altLang="en-US" dirty="0" smtClean="0"/>
              <a:t>萬，只有</a:t>
            </a:r>
            <a:r>
              <a:rPr lang="en-US" altLang="zh-TW" dirty="0" smtClean="0"/>
              <a:t>10%</a:t>
            </a:r>
            <a:r>
              <a:rPr lang="zh-TW" altLang="en-US" dirty="0" smtClean="0"/>
              <a:t>，真的可以嗎</a:t>
            </a:r>
            <a:r>
              <a:rPr lang="en-US" altLang="zh-TW" dirty="0" smtClean="0"/>
              <a:t>?</a:t>
            </a:r>
            <a:r>
              <a:rPr lang="zh-TW" altLang="en-US" dirty="0" smtClean="0"/>
              <a:t>銀行會同意嗎</a:t>
            </a:r>
            <a:r>
              <a:rPr lang="en-US" altLang="zh-TW" dirty="0" smtClean="0"/>
              <a:t>??</a:t>
            </a:r>
            <a:endParaRPr lang="zh-TW" altLang="en-US" dirty="0"/>
          </a:p>
        </p:txBody>
      </p:sp>
      <p:sp>
        <p:nvSpPr>
          <p:cNvPr id="2" name="投影片編號版面配置區 1"/>
          <p:cNvSpPr>
            <a:spLocks noGrp="1"/>
          </p:cNvSpPr>
          <p:nvPr>
            <p:ph type="sldNum" sz="quarter" idx="12"/>
          </p:nvPr>
        </p:nvSpPr>
        <p:spPr/>
        <p:txBody>
          <a:bodyPr/>
          <a:lstStyle/>
          <a:p>
            <a:fld id="{0FF54DE5-C571-48E8-A5BC-B369434E2F44}" type="slidenum">
              <a:rPr lang="en-US" altLang="zh-TW" smtClean="0">
                <a:solidFill>
                  <a:srgbClr val="514843">
                    <a:lumMod val="60000"/>
                    <a:lumOff val="40000"/>
                  </a:srgbClr>
                </a:solidFill>
              </a:rPr>
              <a:pPr/>
              <a:t>14</a:t>
            </a:fld>
            <a:endParaRPr lang="zh-TW" altLang="en-US" dirty="0">
              <a:solidFill>
                <a:srgbClr val="514843">
                  <a:lumMod val="60000"/>
                  <a:lumOff val="40000"/>
                </a:srgbClr>
              </a:solidFill>
            </a:endParaRPr>
          </a:p>
        </p:txBody>
      </p:sp>
    </p:spTree>
    <p:extLst>
      <p:ext uri="{BB962C8B-B14F-4D97-AF65-F5344CB8AC3E}">
        <p14:creationId xmlns:p14="http://schemas.microsoft.com/office/powerpoint/2010/main" val="1179845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t>更生是由法院來認定，不需要銀行同意</a:t>
            </a:r>
            <a:endParaRPr lang="zh-TW" altLang="en-US" b="1" dirty="0"/>
          </a:p>
        </p:txBody>
      </p:sp>
      <p:sp>
        <p:nvSpPr>
          <p:cNvPr id="4" name="內容版面配置區 3"/>
          <p:cNvSpPr>
            <a:spLocks noGrp="1"/>
          </p:cNvSpPr>
          <p:nvPr>
            <p:ph sz="quarter" idx="1"/>
          </p:nvPr>
        </p:nvSpPr>
        <p:spPr/>
        <p:txBody>
          <a:bodyPr/>
          <a:lstStyle/>
          <a:p>
            <a:r>
              <a:rPr lang="zh-TW" altLang="en-US" dirty="0" smtClean="0"/>
              <a:t>協商或調解是雙方債務人和債權人都願意接受的方式</a:t>
            </a:r>
            <a:endParaRPr lang="en-US" altLang="zh-TW" dirty="0" smtClean="0"/>
          </a:p>
          <a:p>
            <a:endParaRPr lang="en-US" altLang="zh-TW" dirty="0" smtClean="0"/>
          </a:p>
          <a:p>
            <a:r>
              <a:rPr lang="zh-TW" altLang="en-US" dirty="0" smtClean="0"/>
              <a:t>但，更生</a:t>
            </a:r>
            <a:r>
              <a:rPr lang="zh-TW" altLang="en-US" dirty="0"/>
              <a:t>不一樣</a:t>
            </a:r>
            <a:r>
              <a:rPr lang="zh-TW" altLang="en-US" dirty="0" smtClean="0"/>
              <a:t>，更生的還款方式</a:t>
            </a:r>
            <a:r>
              <a:rPr lang="en-US" altLang="zh-TW" dirty="0" smtClean="0"/>
              <a:t>(</a:t>
            </a:r>
            <a:r>
              <a:rPr lang="zh-TW" altLang="en-US" dirty="0" smtClean="0"/>
              <a:t>法律用語是</a:t>
            </a:r>
            <a:r>
              <a:rPr lang="en-US" altLang="zh-TW" dirty="0" smtClean="0"/>
              <a:t>”</a:t>
            </a:r>
            <a:r>
              <a:rPr lang="zh-TW" altLang="en-US" dirty="0" smtClean="0"/>
              <a:t>更生方案</a:t>
            </a:r>
            <a:r>
              <a:rPr lang="en-US" altLang="zh-TW" dirty="0" smtClean="0"/>
              <a:t>“</a:t>
            </a:r>
            <a:r>
              <a:rPr lang="en-US" altLang="zh-TW" dirty="0"/>
              <a:t>)</a:t>
            </a:r>
            <a:r>
              <a:rPr lang="zh-TW" altLang="en-US" dirty="0" smtClean="0"/>
              <a:t>由法院來認定的，銀行雖然不同意，</a:t>
            </a:r>
            <a:r>
              <a:rPr lang="zh-TW" altLang="en-US" sz="3600" dirty="0" smtClean="0"/>
              <a:t>只要法院認為債務人</a:t>
            </a:r>
            <a:r>
              <a:rPr lang="zh-TW" altLang="en-US" sz="3600" b="1" dirty="0" smtClean="0">
                <a:solidFill>
                  <a:srgbClr val="FF0000"/>
                </a:solidFill>
              </a:rPr>
              <a:t>盡力清償</a:t>
            </a:r>
            <a:r>
              <a:rPr lang="zh-TW" altLang="en-US" sz="3600" dirty="0" smtClean="0"/>
              <a:t>，就會同意</a:t>
            </a:r>
            <a:r>
              <a:rPr lang="en-US" altLang="zh-TW" dirty="0" smtClean="0"/>
              <a:t>(</a:t>
            </a:r>
            <a:r>
              <a:rPr lang="zh-TW" altLang="en-US" dirty="0" smtClean="0"/>
              <a:t>法律用語是</a:t>
            </a:r>
            <a:r>
              <a:rPr lang="en-US" altLang="zh-TW" dirty="0" smtClean="0"/>
              <a:t>”</a:t>
            </a:r>
            <a:r>
              <a:rPr lang="zh-TW" altLang="en-US" dirty="0" smtClean="0"/>
              <a:t>認可</a:t>
            </a:r>
            <a:r>
              <a:rPr lang="en-US" altLang="zh-TW" dirty="0" smtClean="0"/>
              <a:t>”)</a:t>
            </a:r>
          </a:p>
          <a:p>
            <a:endParaRPr lang="en-US" altLang="zh-TW" dirty="0"/>
          </a:p>
          <a:p>
            <a:endParaRPr lang="zh-TW" altLang="en-US" dirty="0"/>
          </a:p>
        </p:txBody>
      </p:sp>
      <p:sp>
        <p:nvSpPr>
          <p:cNvPr id="3" name="投影片編號版面配置區 2"/>
          <p:cNvSpPr>
            <a:spLocks noGrp="1"/>
          </p:cNvSpPr>
          <p:nvPr>
            <p:ph type="sldNum" sz="quarter" idx="12"/>
          </p:nvPr>
        </p:nvSpPr>
        <p:spPr/>
        <p:txBody>
          <a:bodyPr/>
          <a:lstStyle/>
          <a:p>
            <a:fld id="{0FF54DE5-C571-48E8-A5BC-B369434E2F44}" type="slidenum">
              <a:rPr lang="en-US" altLang="zh-TW" smtClean="0">
                <a:solidFill>
                  <a:srgbClr val="514843">
                    <a:lumMod val="60000"/>
                    <a:lumOff val="40000"/>
                  </a:srgbClr>
                </a:solidFill>
              </a:rPr>
              <a:pPr/>
              <a:t>15</a:t>
            </a:fld>
            <a:endParaRPr lang="zh-TW" altLang="en-US" dirty="0">
              <a:solidFill>
                <a:srgbClr val="514843">
                  <a:lumMod val="60000"/>
                  <a:lumOff val="40000"/>
                </a:srgbClr>
              </a:solidFill>
            </a:endParaRPr>
          </a:p>
        </p:txBody>
      </p:sp>
    </p:spTree>
    <p:extLst>
      <p:ext uri="{BB962C8B-B14F-4D97-AF65-F5344CB8AC3E}">
        <p14:creationId xmlns:p14="http://schemas.microsoft.com/office/powerpoint/2010/main" val="11624568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t>什麼是盡力清償</a:t>
            </a:r>
            <a:r>
              <a:rPr lang="en-US" altLang="zh-TW" b="1" dirty="0" smtClean="0"/>
              <a:t>(64-1)</a:t>
            </a:r>
            <a:endParaRPr lang="zh-TW" altLang="en-US" b="1" dirty="0"/>
          </a:p>
        </p:txBody>
      </p:sp>
      <p:sp>
        <p:nvSpPr>
          <p:cNvPr id="4" name="內容版面配置區 3"/>
          <p:cNvSpPr>
            <a:spLocks noGrp="1"/>
          </p:cNvSpPr>
          <p:nvPr>
            <p:ph sz="quarter" idx="1"/>
          </p:nvPr>
        </p:nvSpPr>
        <p:spPr/>
        <p:txBody>
          <a:bodyPr/>
          <a:lstStyle/>
          <a:p>
            <a:r>
              <a:rPr lang="zh-TW" altLang="en-US" dirty="0" smtClean="0"/>
              <a:t>如果沒有財產或者財產沒有價值，每月償還收入扣支出的餘額的</a:t>
            </a:r>
            <a:r>
              <a:rPr lang="en-US" altLang="zh-TW" dirty="0" smtClean="0"/>
              <a:t>80%</a:t>
            </a:r>
            <a:r>
              <a:rPr lang="zh-TW" altLang="en-US" dirty="0" smtClean="0"/>
              <a:t>，就是盡力清償</a:t>
            </a:r>
            <a:endParaRPr lang="en-US" altLang="zh-TW" dirty="0" smtClean="0"/>
          </a:p>
          <a:p>
            <a:endParaRPr lang="en-US" altLang="zh-TW" dirty="0"/>
          </a:p>
          <a:p>
            <a:r>
              <a:rPr lang="zh-TW" altLang="en-US" dirty="0" smtClean="0"/>
              <a:t>如果有財產，就必須清償財產價值的</a:t>
            </a:r>
            <a:r>
              <a:rPr lang="en-US" altLang="zh-TW" dirty="0" smtClean="0"/>
              <a:t>90%</a:t>
            </a:r>
            <a:r>
              <a:rPr lang="zh-TW" altLang="en-US" dirty="0" smtClean="0"/>
              <a:t>，以及收入扣支出的餘額的</a:t>
            </a:r>
            <a:r>
              <a:rPr lang="en-US" altLang="zh-TW" dirty="0" smtClean="0"/>
              <a:t>90%</a:t>
            </a:r>
            <a:r>
              <a:rPr lang="zh-TW" altLang="en-US" dirty="0" smtClean="0"/>
              <a:t>，才算是盡力清償</a:t>
            </a:r>
            <a:endParaRPr lang="en-US" altLang="zh-TW" dirty="0" smtClean="0"/>
          </a:p>
          <a:p>
            <a:endParaRPr lang="en-US" altLang="zh-TW" dirty="0"/>
          </a:p>
        </p:txBody>
      </p:sp>
      <p:sp>
        <p:nvSpPr>
          <p:cNvPr id="3" name="投影片編號版面配置區 2"/>
          <p:cNvSpPr>
            <a:spLocks noGrp="1"/>
          </p:cNvSpPr>
          <p:nvPr>
            <p:ph type="sldNum" sz="quarter" idx="12"/>
          </p:nvPr>
        </p:nvSpPr>
        <p:spPr/>
        <p:txBody>
          <a:bodyPr/>
          <a:lstStyle/>
          <a:p>
            <a:fld id="{0FF54DE5-C571-48E8-A5BC-B369434E2F44}" type="slidenum">
              <a:rPr lang="en-US" altLang="zh-TW" smtClean="0">
                <a:solidFill>
                  <a:srgbClr val="514843">
                    <a:lumMod val="60000"/>
                    <a:lumOff val="40000"/>
                  </a:srgbClr>
                </a:solidFill>
              </a:rPr>
              <a:pPr/>
              <a:t>16</a:t>
            </a:fld>
            <a:endParaRPr lang="zh-TW" altLang="en-US" dirty="0">
              <a:solidFill>
                <a:srgbClr val="514843">
                  <a:lumMod val="60000"/>
                  <a:lumOff val="40000"/>
                </a:srgbClr>
              </a:solidFill>
            </a:endParaRPr>
          </a:p>
        </p:txBody>
      </p:sp>
    </p:spTree>
    <p:extLst>
      <p:ext uri="{BB962C8B-B14F-4D97-AF65-F5344CB8AC3E}">
        <p14:creationId xmlns:p14="http://schemas.microsoft.com/office/powerpoint/2010/main" val="17674206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t>舉例</a:t>
            </a:r>
            <a:r>
              <a:rPr lang="zh-TW" altLang="en-US" b="1" dirty="0"/>
              <a:t>來看</a:t>
            </a:r>
            <a:r>
              <a:rPr lang="zh-TW" altLang="en-US" b="1" dirty="0" smtClean="0"/>
              <a:t>吧</a:t>
            </a:r>
            <a:r>
              <a:rPr lang="en-US" altLang="zh-TW" b="1" dirty="0" smtClean="0"/>
              <a:t>!!</a:t>
            </a:r>
            <a:endParaRPr lang="zh-TW" altLang="en-US" b="1" dirty="0"/>
          </a:p>
        </p:txBody>
      </p:sp>
      <p:sp>
        <p:nvSpPr>
          <p:cNvPr id="4" name="內容版面配置區 3"/>
          <p:cNvSpPr>
            <a:spLocks noGrp="1"/>
          </p:cNvSpPr>
          <p:nvPr>
            <p:ph sz="quarter" idx="1"/>
          </p:nvPr>
        </p:nvSpPr>
        <p:spPr/>
        <p:txBody>
          <a:bodyPr>
            <a:normAutofit fontScale="92500"/>
          </a:bodyPr>
          <a:lstStyle/>
          <a:p>
            <a:r>
              <a:rPr lang="zh-TW" altLang="en-US" dirty="0" smtClean="0"/>
              <a:t>還是單親媽媽帶</a:t>
            </a:r>
            <a:r>
              <a:rPr lang="en-US" altLang="zh-TW" dirty="0" smtClean="0"/>
              <a:t>2</a:t>
            </a:r>
            <a:r>
              <a:rPr lang="zh-TW" altLang="en-US" dirty="0" smtClean="0"/>
              <a:t>個小孩的案例，每月收入</a:t>
            </a:r>
            <a:r>
              <a:rPr lang="en-US" altLang="zh-TW" dirty="0" smtClean="0"/>
              <a:t>3</a:t>
            </a:r>
            <a:r>
              <a:rPr lang="zh-TW" altLang="en-US" dirty="0" smtClean="0"/>
              <a:t>萬，支出</a:t>
            </a:r>
            <a:r>
              <a:rPr lang="en-US" altLang="zh-TW" dirty="0" smtClean="0"/>
              <a:t>2.5</a:t>
            </a:r>
            <a:r>
              <a:rPr lang="zh-TW" altLang="en-US" dirty="0" smtClean="0"/>
              <a:t>萬，每月餘額</a:t>
            </a:r>
            <a:r>
              <a:rPr lang="en-US" altLang="zh-TW" dirty="0" smtClean="0"/>
              <a:t>0.5</a:t>
            </a:r>
            <a:r>
              <a:rPr lang="zh-TW" altLang="en-US" dirty="0" smtClean="0"/>
              <a:t>萬，只要每月還</a:t>
            </a:r>
            <a:r>
              <a:rPr lang="en-US" altLang="zh-TW" dirty="0" smtClean="0"/>
              <a:t>4,000</a:t>
            </a:r>
            <a:r>
              <a:rPr lang="zh-TW" altLang="en-US" dirty="0" smtClean="0"/>
              <a:t>元</a:t>
            </a:r>
            <a:r>
              <a:rPr lang="en-US" altLang="zh-TW" dirty="0" smtClean="0"/>
              <a:t>(5,000</a:t>
            </a:r>
            <a:r>
              <a:rPr lang="zh-TW" altLang="en-US" dirty="0" smtClean="0"/>
              <a:t>*</a:t>
            </a:r>
            <a:r>
              <a:rPr lang="en-US" altLang="zh-TW" dirty="0" smtClean="0"/>
              <a:t>0.8)</a:t>
            </a:r>
            <a:r>
              <a:rPr lang="zh-TW" altLang="en-US" dirty="0" smtClean="0"/>
              <a:t>，最多還</a:t>
            </a:r>
            <a:r>
              <a:rPr lang="en-US" altLang="zh-TW" dirty="0" smtClean="0"/>
              <a:t>6</a:t>
            </a:r>
            <a:r>
              <a:rPr lang="zh-TW" altLang="en-US" dirty="0" smtClean="0"/>
              <a:t>年，就是盡力清償了</a:t>
            </a:r>
            <a:endParaRPr lang="en-US" altLang="zh-TW" dirty="0" smtClean="0"/>
          </a:p>
          <a:p>
            <a:endParaRPr lang="en-US" altLang="zh-TW" dirty="0"/>
          </a:p>
          <a:p>
            <a:r>
              <a:rPr lang="zh-TW" altLang="en-US" dirty="0" smtClean="0"/>
              <a:t>如果有</a:t>
            </a:r>
            <a:r>
              <a:rPr lang="en-US" altLang="zh-TW" dirty="0" smtClean="0"/>
              <a:t>1</a:t>
            </a:r>
            <a:r>
              <a:rPr lang="zh-TW" altLang="en-US" dirty="0" smtClean="0"/>
              <a:t>張價值</a:t>
            </a:r>
            <a:r>
              <a:rPr lang="en-US" altLang="zh-TW" dirty="0" smtClean="0"/>
              <a:t>40</a:t>
            </a:r>
            <a:r>
              <a:rPr lang="zh-TW" altLang="en-US" dirty="0" smtClean="0"/>
              <a:t>萬的保單，那就需要在</a:t>
            </a:r>
            <a:r>
              <a:rPr lang="en-US" altLang="zh-TW" dirty="0" smtClean="0"/>
              <a:t>6</a:t>
            </a:r>
            <a:r>
              <a:rPr lang="zh-TW" altLang="en-US" dirty="0" smtClean="0"/>
              <a:t>年的期間內清償</a:t>
            </a:r>
            <a:r>
              <a:rPr lang="en-US" altLang="zh-TW" dirty="0" smtClean="0"/>
              <a:t>36</a:t>
            </a:r>
            <a:r>
              <a:rPr lang="zh-TW" altLang="en-US" dirty="0" smtClean="0"/>
              <a:t>萬</a:t>
            </a:r>
            <a:r>
              <a:rPr lang="en-US" altLang="zh-TW" dirty="0" smtClean="0"/>
              <a:t>(40</a:t>
            </a:r>
            <a:r>
              <a:rPr lang="zh-TW" altLang="en-US" dirty="0" smtClean="0"/>
              <a:t>萬*</a:t>
            </a:r>
            <a:r>
              <a:rPr lang="en-US" altLang="zh-TW" dirty="0" smtClean="0"/>
              <a:t>0.9)</a:t>
            </a:r>
            <a:r>
              <a:rPr lang="zh-TW" altLang="en-US" dirty="0" smtClean="0"/>
              <a:t>，以及每月清償</a:t>
            </a:r>
            <a:r>
              <a:rPr lang="en-US" altLang="zh-TW" dirty="0" smtClean="0"/>
              <a:t>4,500</a:t>
            </a:r>
            <a:r>
              <a:rPr lang="zh-TW" altLang="en-US" dirty="0" smtClean="0"/>
              <a:t>元</a:t>
            </a:r>
            <a:r>
              <a:rPr lang="en-US" altLang="zh-TW" dirty="0" smtClean="0"/>
              <a:t>(5,000</a:t>
            </a:r>
            <a:r>
              <a:rPr lang="zh-TW" altLang="en-US" dirty="0" smtClean="0"/>
              <a:t>*</a:t>
            </a:r>
            <a:r>
              <a:rPr lang="en-US" altLang="zh-TW" dirty="0" smtClean="0"/>
              <a:t>0.9)</a:t>
            </a:r>
          </a:p>
          <a:p>
            <a:endParaRPr lang="en-US" altLang="zh-TW" dirty="0"/>
          </a:p>
          <a:p>
            <a:r>
              <a:rPr lang="en-US" altLang="zh-TW" dirty="0" smtClean="0"/>
              <a:t>360,000/72=5,000</a:t>
            </a:r>
            <a:r>
              <a:rPr lang="zh-TW" altLang="en-US" dirty="0"/>
              <a:t>元</a:t>
            </a:r>
          </a:p>
          <a:p>
            <a:r>
              <a:rPr lang="en-US" altLang="zh-TW" dirty="0" smtClean="0"/>
              <a:t>5,000+</a:t>
            </a:r>
            <a:r>
              <a:rPr lang="en-US" altLang="zh-TW" dirty="0"/>
              <a:t> </a:t>
            </a:r>
            <a:r>
              <a:rPr lang="en-US" altLang="zh-TW" dirty="0" smtClean="0"/>
              <a:t>4,500=9, 500</a:t>
            </a:r>
            <a:r>
              <a:rPr lang="zh-TW" altLang="en-US" dirty="0"/>
              <a:t>元</a:t>
            </a:r>
          </a:p>
          <a:p>
            <a:r>
              <a:rPr lang="en-US" altLang="zh-TW" dirty="0" smtClean="0"/>
              <a:t>30,000-9,500=20,500</a:t>
            </a:r>
            <a:r>
              <a:rPr lang="zh-TW" altLang="en-US" dirty="0" smtClean="0"/>
              <a:t>元</a:t>
            </a:r>
            <a:endParaRPr lang="zh-TW" altLang="en-US" dirty="0"/>
          </a:p>
        </p:txBody>
      </p:sp>
      <p:sp>
        <p:nvSpPr>
          <p:cNvPr id="3" name="投影片編號版面配置區 2"/>
          <p:cNvSpPr>
            <a:spLocks noGrp="1"/>
          </p:cNvSpPr>
          <p:nvPr>
            <p:ph type="sldNum" sz="quarter" idx="12"/>
          </p:nvPr>
        </p:nvSpPr>
        <p:spPr/>
        <p:txBody>
          <a:bodyPr/>
          <a:lstStyle/>
          <a:p>
            <a:fld id="{0FF54DE5-C571-48E8-A5BC-B369434E2F44}" type="slidenum">
              <a:rPr lang="en-US" altLang="zh-TW" smtClean="0">
                <a:solidFill>
                  <a:srgbClr val="514843">
                    <a:lumMod val="60000"/>
                    <a:lumOff val="40000"/>
                  </a:srgbClr>
                </a:solidFill>
              </a:rPr>
              <a:pPr/>
              <a:t>17</a:t>
            </a:fld>
            <a:endParaRPr lang="zh-TW" altLang="en-US" dirty="0">
              <a:solidFill>
                <a:srgbClr val="514843">
                  <a:lumMod val="60000"/>
                  <a:lumOff val="40000"/>
                </a:srgbClr>
              </a:solidFill>
            </a:endParaRPr>
          </a:p>
        </p:txBody>
      </p:sp>
    </p:spTree>
    <p:extLst>
      <p:ext uri="{BB962C8B-B14F-4D97-AF65-F5344CB8AC3E}">
        <p14:creationId xmlns:p14="http://schemas.microsoft.com/office/powerpoint/2010/main" val="40360149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b="1" dirty="0"/>
              <a:t>支出可以報多少</a:t>
            </a:r>
            <a:r>
              <a:rPr lang="en-US" altLang="zh-TW" b="1" dirty="0" smtClean="0"/>
              <a:t>??(64-2</a:t>
            </a:r>
            <a:r>
              <a:rPr lang="zh-TW" altLang="en-US" b="1" dirty="0" smtClean="0"/>
              <a:t>；</a:t>
            </a:r>
            <a:r>
              <a:rPr lang="en-US" altLang="zh-TW" b="1" dirty="0" smtClean="0"/>
              <a:t>107.12.28</a:t>
            </a:r>
            <a:r>
              <a:rPr lang="zh-TW" altLang="en-US" b="1" dirty="0" smtClean="0"/>
              <a:t>施行</a:t>
            </a:r>
            <a:r>
              <a:rPr lang="en-US" altLang="zh-TW" b="1" dirty="0" smtClean="0"/>
              <a:t>)</a:t>
            </a:r>
            <a:endParaRPr lang="zh-TW" altLang="en-US" b="1" dirty="0"/>
          </a:p>
        </p:txBody>
      </p:sp>
      <p:sp>
        <p:nvSpPr>
          <p:cNvPr id="4" name="內容版面配置區 3"/>
          <p:cNvSpPr>
            <a:spLocks noGrp="1"/>
          </p:cNvSpPr>
          <p:nvPr>
            <p:ph sz="quarter" idx="1"/>
          </p:nvPr>
        </p:nvSpPr>
        <p:spPr/>
        <p:txBody>
          <a:bodyPr/>
          <a:lstStyle/>
          <a:p>
            <a:r>
              <a:rPr lang="zh-TW" altLang="en-US" dirty="0" smtClean="0"/>
              <a:t>居住地區的最低生活費</a:t>
            </a:r>
            <a:r>
              <a:rPr lang="en-US" altLang="zh-TW" dirty="0" smtClean="0"/>
              <a:t>1.2</a:t>
            </a:r>
            <a:r>
              <a:rPr lang="zh-TW" altLang="en-US" dirty="0" smtClean="0"/>
              <a:t>倍</a:t>
            </a:r>
            <a:endParaRPr lang="en-US" altLang="zh-TW" dirty="0" smtClean="0"/>
          </a:p>
          <a:p>
            <a:endParaRPr lang="en-US" altLang="zh-TW" dirty="0"/>
          </a:p>
          <a:p>
            <a:endParaRPr lang="zh-TW" altLang="en-US" dirty="0"/>
          </a:p>
        </p:txBody>
      </p:sp>
      <p:graphicFrame>
        <p:nvGraphicFramePr>
          <p:cNvPr id="5" name="表格 4"/>
          <p:cNvGraphicFramePr>
            <a:graphicFrameLocks noGrp="1"/>
          </p:cNvGraphicFramePr>
          <p:nvPr>
            <p:extLst>
              <p:ext uri="{D42A27DB-BD31-4B8C-83A1-F6EECF244321}">
                <p14:modId xmlns:p14="http://schemas.microsoft.com/office/powerpoint/2010/main" val="164860861"/>
              </p:ext>
            </p:extLst>
          </p:nvPr>
        </p:nvGraphicFramePr>
        <p:xfrm>
          <a:off x="1323975" y="2211070"/>
          <a:ext cx="6096000" cy="3444240"/>
        </p:xfrm>
        <a:graphic>
          <a:graphicData uri="http://schemas.openxmlformats.org/drawingml/2006/table">
            <a:tbl>
              <a:tblPr firstRow="1" bandRow="1">
                <a:tableStyleId>{5C22544A-7EE6-4342-B048-85BDC9FD1C3A}</a:tableStyleId>
              </a:tblPr>
              <a:tblGrid>
                <a:gridCol w="2032000"/>
                <a:gridCol w="2270125"/>
                <a:gridCol w="1793875"/>
              </a:tblGrid>
              <a:tr h="0">
                <a:tc>
                  <a:txBody>
                    <a:bodyPr/>
                    <a:lstStyle/>
                    <a:p>
                      <a:pPr algn="ctr"/>
                      <a:r>
                        <a:rPr lang="zh-TW" altLang="en-US" dirty="0" smtClean="0"/>
                        <a:t>區域</a:t>
                      </a:r>
                      <a:endParaRPr lang="zh-TW" altLang="en-US" dirty="0"/>
                    </a:p>
                  </a:txBody>
                  <a:tcPr/>
                </a:tc>
                <a:tc>
                  <a:txBody>
                    <a:bodyPr/>
                    <a:lstStyle/>
                    <a:p>
                      <a:pPr algn="ctr"/>
                      <a:r>
                        <a:rPr lang="en-US" altLang="zh-TW" dirty="0" smtClean="0"/>
                        <a:t>109</a:t>
                      </a:r>
                      <a:r>
                        <a:rPr lang="zh-TW" altLang="en-US" dirty="0" smtClean="0"/>
                        <a:t>年度最低生活費</a:t>
                      </a:r>
                      <a:endParaRPr lang="zh-TW" altLang="en-US" dirty="0"/>
                    </a:p>
                  </a:txBody>
                  <a:tcPr/>
                </a:tc>
                <a:tc>
                  <a:txBody>
                    <a:bodyPr/>
                    <a:lstStyle/>
                    <a:p>
                      <a:pPr algn="ctr"/>
                      <a:r>
                        <a:rPr lang="en-US" altLang="zh-TW" dirty="0" smtClean="0"/>
                        <a:t>1.2</a:t>
                      </a:r>
                      <a:r>
                        <a:rPr lang="zh-TW" altLang="en-US" dirty="0" smtClean="0"/>
                        <a:t>倍</a:t>
                      </a:r>
                      <a:endParaRPr lang="zh-TW" altLang="en-US" dirty="0"/>
                    </a:p>
                  </a:txBody>
                  <a:tcPr/>
                </a:tc>
              </a:tr>
              <a:tr h="0">
                <a:tc>
                  <a:txBody>
                    <a:bodyPr/>
                    <a:lstStyle/>
                    <a:p>
                      <a:pPr marL="0" algn="ctr" rtl="0" eaLnBrk="1" fontAlgn="ctr" latinLnBrk="0" hangingPunct="1"/>
                      <a:r>
                        <a:rPr kumimoji="0" lang="zh-TW" altLang="en-US" sz="2800" b="1" kern="1200" dirty="0" smtClean="0">
                          <a:solidFill>
                            <a:srgbClr val="FF0000"/>
                          </a:solidFill>
                          <a:latin typeface="+mn-lt"/>
                          <a:ea typeface="+mn-ea"/>
                          <a:cs typeface="+mn-cs"/>
                        </a:rPr>
                        <a:t>台北市</a:t>
                      </a:r>
                      <a:endParaRPr kumimoji="0" lang="zh-TW" altLang="en-US" sz="2800" b="1" kern="1200" dirty="0">
                        <a:solidFill>
                          <a:srgbClr val="FF0000"/>
                        </a:solidFill>
                        <a:latin typeface="+mn-lt"/>
                        <a:ea typeface="+mn-ea"/>
                        <a:cs typeface="+mn-cs"/>
                      </a:endParaRPr>
                    </a:p>
                  </a:txBody>
                  <a:tcPr/>
                </a:tc>
                <a:tc>
                  <a:txBody>
                    <a:bodyPr/>
                    <a:lstStyle/>
                    <a:p>
                      <a:pPr marL="0" algn="ctr" rtl="0" eaLnBrk="1" fontAlgn="ctr" latinLnBrk="0" hangingPunct="1"/>
                      <a:r>
                        <a:rPr kumimoji="0" lang="en-US" altLang="zh-TW" sz="2800" b="1" kern="1200" dirty="0" smtClean="0">
                          <a:solidFill>
                            <a:srgbClr val="FF0000"/>
                          </a:solidFill>
                          <a:latin typeface="+mn-lt"/>
                          <a:ea typeface="+mn-ea"/>
                          <a:cs typeface="+mn-cs"/>
                        </a:rPr>
                        <a:t>17,005</a:t>
                      </a:r>
                      <a:endParaRPr kumimoji="0" lang="zh-TW" altLang="en-US" sz="2800" b="1" kern="1200" dirty="0">
                        <a:solidFill>
                          <a:srgbClr val="FF0000"/>
                        </a:solidFill>
                        <a:latin typeface="+mn-lt"/>
                        <a:ea typeface="+mn-ea"/>
                        <a:cs typeface="+mn-cs"/>
                      </a:endParaRPr>
                    </a:p>
                  </a:txBody>
                  <a:tcPr/>
                </a:tc>
                <a:tc>
                  <a:txBody>
                    <a:bodyPr/>
                    <a:lstStyle/>
                    <a:p>
                      <a:pPr marL="0" algn="ctr" rtl="0" eaLnBrk="1" fontAlgn="ctr" latinLnBrk="0" hangingPunct="1"/>
                      <a:r>
                        <a:rPr kumimoji="0" lang="en-US" altLang="zh-TW" sz="2800" b="1" kern="1200" dirty="0" smtClean="0">
                          <a:solidFill>
                            <a:srgbClr val="FF0000"/>
                          </a:solidFill>
                          <a:latin typeface="+mn-lt"/>
                          <a:ea typeface="+mn-ea"/>
                          <a:cs typeface="+mn-cs"/>
                        </a:rPr>
                        <a:t>20,406</a:t>
                      </a:r>
                      <a:endParaRPr kumimoji="0" lang="zh-TW" altLang="en-US" sz="2800" b="1" kern="1200" dirty="0">
                        <a:solidFill>
                          <a:srgbClr val="FF0000"/>
                        </a:solidFill>
                        <a:latin typeface="+mn-lt"/>
                        <a:ea typeface="+mn-ea"/>
                        <a:cs typeface="+mn-cs"/>
                      </a:endParaRPr>
                    </a:p>
                  </a:txBody>
                  <a:tcPr/>
                </a:tc>
              </a:tr>
              <a:tr h="0">
                <a:tc>
                  <a:txBody>
                    <a:bodyPr/>
                    <a:lstStyle/>
                    <a:p>
                      <a:pPr algn="ctr"/>
                      <a:r>
                        <a:rPr lang="zh-TW" altLang="en-US" dirty="0" smtClean="0"/>
                        <a:t>新北市</a:t>
                      </a:r>
                      <a:endParaRPr lang="zh-TW" altLang="en-US" dirty="0"/>
                    </a:p>
                  </a:txBody>
                  <a:tcPr/>
                </a:tc>
                <a:tc>
                  <a:txBody>
                    <a:bodyPr/>
                    <a:lstStyle/>
                    <a:p>
                      <a:pPr algn="ctr"/>
                      <a:r>
                        <a:rPr lang="en-US" altLang="zh-TW" dirty="0" smtClean="0"/>
                        <a:t>15,500</a:t>
                      </a:r>
                      <a:endParaRPr lang="zh-TW" altLang="en-US" dirty="0"/>
                    </a:p>
                  </a:txBody>
                  <a:tcPr/>
                </a:tc>
                <a:tc>
                  <a:txBody>
                    <a:bodyPr/>
                    <a:lstStyle/>
                    <a:p>
                      <a:pPr marL="0" algn="ctr" rtl="0" eaLnBrk="1" fontAlgn="ctr" latinLnBrk="0" hangingPunct="1"/>
                      <a:r>
                        <a:rPr kumimoji="0" lang="en-US" altLang="zh-TW" kern="1200" dirty="0" smtClean="0">
                          <a:solidFill>
                            <a:schemeClr val="dk1"/>
                          </a:solidFill>
                          <a:latin typeface="+mn-lt"/>
                          <a:ea typeface="+mn-ea"/>
                          <a:cs typeface="+mn-cs"/>
                        </a:rPr>
                        <a:t>18,600</a:t>
                      </a:r>
                      <a:endParaRPr kumimoji="0" lang="en-US" altLang="zh-TW" kern="1200" dirty="0">
                        <a:solidFill>
                          <a:schemeClr val="dk1"/>
                        </a:solidFill>
                        <a:latin typeface="+mn-lt"/>
                        <a:ea typeface="+mn-ea"/>
                        <a:cs typeface="+mn-cs"/>
                      </a:endParaRPr>
                    </a:p>
                  </a:txBody>
                  <a:tcPr marL="9525" marR="9525" marT="9525" marB="0" anchor="ctr"/>
                </a:tc>
              </a:tr>
              <a:tr h="0">
                <a:tc>
                  <a:txBody>
                    <a:bodyPr/>
                    <a:lstStyle/>
                    <a:p>
                      <a:pPr algn="ctr"/>
                      <a:r>
                        <a:rPr lang="zh-TW" altLang="en-US" dirty="0" smtClean="0"/>
                        <a:t>桃園市</a:t>
                      </a:r>
                      <a:endParaRPr lang="zh-TW" altLang="en-US" dirty="0"/>
                    </a:p>
                  </a:txBody>
                  <a:tcPr/>
                </a:tc>
                <a:tc>
                  <a:txBody>
                    <a:bodyPr/>
                    <a:lstStyle/>
                    <a:p>
                      <a:pPr algn="ctr"/>
                      <a:r>
                        <a:rPr lang="en-US" altLang="zh-TW" dirty="0" smtClean="0"/>
                        <a:t>15,281</a:t>
                      </a:r>
                      <a:endParaRPr lang="zh-TW" altLang="en-US" dirty="0"/>
                    </a:p>
                  </a:txBody>
                  <a:tcPr/>
                </a:tc>
                <a:tc>
                  <a:txBody>
                    <a:bodyPr/>
                    <a:lstStyle/>
                    <a:p>
                      <a:pPr marL="0" algn="ctr" rtl="0" eaLnBrk="1" fontAlgn="ctr" latinLnBrk="0" hangingPunct="1"/>
                      <a:r>
                        <a:rPr kumimoji="0" lang="en-US" altLang="zh-TW" kern="1200" dirty="0" smtClean="0">
                          <a:solidFill>
                            <a:schemeClr val="dk1"/>
                          </a:solidFill>
                          <a:latin typeface="+mn-lt"/>
                          <a:ea typeface="+mn-ea"/>
                          <a:cs typeface="+mn-cs"/>
                        </a:rPr>
                        <a:t>18,337</a:t>
                      </a:r>
                      <a:endParaRPr kumimoji="0" lang="en-US" altLang="zh-TW" kern="1200" dirty="0">
                        <a:solidFill>
                          <a:schemeClr val="dk1"/>
                        </a:solidFill>
                        <a:latin typeface="+mn-lt"/>
                        <a:ea typeface="+mn-ea"/>
                        <a:cs typeface="+mn-cs"/>
                      </a:endParaRPr>
                    </a:p>
                  </a:txBody>
                  <a:tcPr marL="9525" marR="9525" marT="9525" marB="0" anchor="ctr"/>
                </a:tc>
              </a:tr>
              <a:tr h="0">
                <a:tc>
                  <a:txBody>
                    <a:bodyPr/>
                    <a:lstStyle/>
                    <a:p>
                      <a:pPr marL="0" algn="ctr" rtl="0" eaLnBrk="1" fontAlgn="ctr" latinLnBrk="0" hangingPunct="1"/>
                      <a:r>
                        <a:rPr kumimoji="0" lang="zh-TW" altLang="en-US" kern="1200" dirty="0" smtClean="0">
                          <a:solidFill>
                            <a:schemeClr val="dk1"/>
                          </a:solidFill>
                          <a:latin typeface="+mn-lt"/>
                          <a:ea typeface="+mn-ea"/>
                          <a:cs typeface="+mn-cs"/>
                        </a:rPr>
                        <a:t>台中市</a:t>
                      </a:r>
                      <a:endParaRPr kumimoji="0" lang="zh-TW" altLang="en-US" kern="1200" dirty="0">
                        <a:solidFill>
                          <a:schemeClr val="dk1"/>
                        </a:solidFill>
                        <a:latin typeface="+mn-lt"/>
                        <a:ea typeface="+mn-ea"/>
                        <a:cs typeface="+mn-cs"/>
                      </a:endParaRPr>
                    </a:p>
                  </a:txBody>
                  <a:tcPr/>
                </a:tc>
                <a:tc>
                  <a:txBody>
                    <a:bodyPr/>
                    <a:lstStyle/>
                    <a:p>
                      <a:pPr marL="0" algn="ctr" rtl="0" eaLnBrk="1" fontAlgn="ctr" latinLnBrk="0" hangingPunct="1"/>
                      <a:r>
                        <a:rPr kumimoji="0" lang="en-US" altLang="zh-TW" kern="1200" dirty="0" smtClean="0">
                          <a:solidFill>
                            <a:schemeClr val="dk1"/>
                          </a:solidFill>
                          <a:latin typeface="+mn-lt"/>
                          <a:ea typeface="+mn-ea"/>
                          <a:cs typeface="+mn-cs"/>
                        </a:rPr>
                        <a:t>14,596</a:t>
                      </a:r>
                      <a:endParaRPr kumimoji="0" lang="zh-TW" altLang="en-US" kern="1200" dirty="0">
                        <a:solidFill>
                          <a:schemeClr val="dk1"/>
                        </a:solidFill>
                        <a:latin typeface="+mn-lt"/>
                        <a:ea typeface="+mn-ea"/>
                        <a:cs typeface="+mn-cs"/>
                      </a:endParaRPr>
                    </a:p>
                  </a:txBody>
                  <a:tcPr/>
                </a:tc>
                <a:tc>
                  <a:txBody>
                    <a:bodyPr/>
                    <a:lstStyle/>
                    <a:p>
                      <a:pPr marL="0" algn="ctr" rtl="0" eaLnBrk="1" fontAlgn="ctr" latinLnBrk="0" hangingPunct="1"/>
                      <a:r>
                        <a:rPr kumimoji="0" lang="en-US" altLang="zh-TW" kern="1200" dirty="0" smtClean="0">
                          <a:solidFill>
                            <a:schemeClr val="dk1"/>
                          </a:solidFill>
                          <a:latin typeface="+mn-lt"/>
                          <a:ea typeface="+mn-ea"/>
                          <a:cs typeface="+mn-cs"/>
                        </a:rPr>
                        <a:t>17,515</a:t>
                      </a:r>
                      <a:endParaRPr kumimoji="0" lang="en-US" altLang="zh-TW" kern="1200" dirty="0">
                        <a:solidFill>
                          <a:schemeClr val="dk1"/>
                        </a:solidFill>
                        <a:latin typeface="+mn-lt"/>
                        <a:ea typeface="+mn-ea"/>
                        <a:cs typeface="+mn-cs"/>
                      </a:endParaRPr>
                    </a:p>
                  </a:txBody>
                  <a:tcPr marL="9525" marR="9525" marT="9525" marB="0" anchor="ctr"/>
                </a:tc>
              </a:tr>
              <a:tr h="0">
                <a:tc>
                  <a:txBody>
                    <a:bodyPr/>
                    <a:lstStyle/>
                    <a:p>
                      <a:pPr algn="ctr"/>
                      <a:r>
                        <a:rPr lang="zh-TW" altLang="en-US" dirty="0" smtClean="0"/>
                        <a:t>台南市</a:t>
                      </a:r>
                      <a:endParaRPr lang="zh-TW" altLang="en-US" dirty="0"/>
                    </a:p>
                  </a:txBody>
                  <a:tcPr/>
                </a:tc>
                <a:tc>
                  <a:txBody>
                    <a:bodyPr/>
                    <a:lstStyle/>
                    <a:p>
                      <a:pPr algn="ctr"/>
                      <a:r>
                        <a:rPr lang="en-US" altLang="zh-TW" dirty="0" smtClean="0"/>
                        <a:t>12,388</a:t>
                      </a:r>
                      <a:endParaRPr lang="zh-TW" altLang="en-US" dirty="0"/>
                    </a:p>
                  </a:txBody>
                  <a:tcPr/>
                </a:tc>
                <a:tc>
                  <a:txBody>
                    <a:bodyPr/>
                    <a:lstStyle/>
                    <a:p>
                      <a:pPr marL="0" algn="ctr" rtl="0" eaLnBrk="1" fontAlgn="ctr" latinLnBrk="0" hangingPunct="1"/>
                      <a:r>
                        <a:rPr kumimoji="0" lang="en-US" altLang="zh-TW" kern="1200" dirty="0">
                          <a:solidFill>
                            <a:schemeClr val="dk1"/>
                          </a:solidFill>
                          <a:latin typeface="+mn-lt"/>
                          <a:ea typeface="+mn-ea"/>
                          <a:cs typeface="+mn-cs"/>
                        </a:rPr>
                        <a:t>14,866</a:t>
                      </a:r>
                    </a:p>
                  </a:txBody>
                  <a:tcPr marL="9525" marR="9525" marT="9525" marB="0" anchor="ctr"/>
                </a:tc>
              </a:tr>
              <a:tr h="0">
                <a:tc>
                  <a:txBody>
                    <a:bodyPr/>
                    <a:lstStyle/>
                    <a:p>
                      <a:pPr algn="ctr"/>
                      <a:r>
                        <a:rPr lang="zh-TW" altLang="en-US" dirty="0" smtClean="0"/>
                        <a:t>高雄市</a:t>
                      </a:r>
                      <a:endParaRPr lang="zh-TW" altLang="en-US" dirty="0"/>
                    </a:p>
                  </a:txBody>
                  <a:tcPr/>
                </a:tc>
                <a:tc>
                  <a:txBody>
                    <a:bodyPr/>
                    <a:lstStyle/>
                    <a:p>
                      <a:pPr algn="ctr"/>
                      <a:r>
                        <a:rPr lang="en-US" altLang="zh-TW" dirty="0" smtClean="0"/>
                        <a:t>13,099</a:t>
                      </a:r>
                      <a:endParaRPr lang="zh-TW" altLang="en-US" dirty="0"/>
                    </a:p>
                  </a:txBody>
                  <a:tcPr/>
                </a:tc>
                <a:tc>
                  <a:txBody>
                    <a:bodyPr/>
                    <a:lstStyle/>
                    <a:p>
                      <a:pPr marL="0" algn="ctr" rtl="0" eaLnBrk="1" fontAlgn="ctr" latinLnBrk="0" hangingPunct="1"/>
                      <a:r>
                        <a:rPr kumimoji="0" lang="en-US" altLang="zh-TW" kern="1200" dirty="0">
                          <a:solidFill>
                            <a:schemeClr val="dk1"/>
                          </a:solidFill>
                          <a:latin typeface="+mn-lt"/>
                          <a:ea typeface="+mn-ea"/>
                          <a:cs typeface="+mn-cs"/>
                        </a:rPr>
                        <a:t>15,719</a:t>
                      </a:r>
                    </a:p>
                  </a:txBody>
                  <a:tcPr marL="9525" marR="9525" marT="9525" marB="0" anchor="ctr"/>
                </a:tc>
              </a:tr>
              <a:tr h="0">
                <a:tc>
                  <a:txBody>
                    <a:bodyPr/>
                    <a:lstStyle/>
                    <a:p>
                      <a:pPr algn="ctr"/>
                      <a:r>
                        <a:rPr lang="zh-TW" altLang="en-US" dirty="0" smtClean="0"/>
                        <a:t>台灣省</a:t>
                      </a:r>
                      <a:endParaRPr lang="zh-TW" altLang="en-US" dirty="0"/>
                    </a:p>
                  </a:txBody>
                  <a:tcPr/>
                </a:tc>
                <a:tc>
                  <a:txBody>
                    <a:bodyPr/>
                    <a:lstStyle/>
                    <a:p>
                      <a:pPr algn="ctr"/>
                      <a:r>
                        <a:rPr lang="en-US" altLang="zh-TW" dirty="0" smtClean="0"/>
                        <a:t>12,388</a:t>
                      </a:r>
                      <a:endParaRPr lang="zh-TW" altLang="en-US" dirty="0"/>
                    </a:p>
                  </a:txBody>
                  <a:tcPr/>
                </a:tc>
                <a:tc>
                  <a:txBody>
                    <a:bodyPr/>
                    <a:lstStyle/>
                    <a:p>
                      <a:pPr marL="0" algn="ctr" rtl="0" eaLnBrk="1" fontAlgn="ctr" latinLnBrk="0" hangingPunct="1"/>
                      <a:r>
                        <a:rPr kumimoji="0" lang="en-US" altLang="zh-TW" kern="1200" dirty="0">
                          <a:solidFill>
                            <a:schemeClr val="dk1"/>
                          </a:solidFill>
                          <a:latin typeface="+mn-lt"/>
                          <a:ea typeface="+mn-ea"/>
                          <a:cs typeface="+mn-cs"/>
                        </a:rPr>
                        <a:t>14,866</a:t>
                      </a:r>
                    </a:p>
                  </a:txBody>
                  <a:tcPr marL="9525" marR="9525" marT="9525" marB="0" anchor="ctr"/>
                </a:tc>
              </a:tr>
              <a:tr h="0">
                <a:tc>
                  <a:txBody>
                    <a:bodyPr/>
                    <a:lstStyle/>
                    <a:p>
                      <a:pPr algn="ctr"/>
                      <a:r>
                        <a:rPr lang="zh-TW" altLang="en-US" dirty="0" smtClean="0"/>
                        <a:t>金門馬祖</a:t>
                      </a:r>
                      <a:endParaRPr lang="zh-TW" altLang="en-US" dirty="0"/>
                    </a:p>
                  </a:txBody>
                  <a:tcPr/>
                </a:tc>
                <a:tc>
                  <a:txBody>
                    <a:bodyPr/>
                    <a:lstStyle/>
                    <a:p>
                      <a:pPr algn="ctr"/>
                      <a:r>
                        <a:rPr lang="en-US" altLang="zh-TW" dirty="0" smtClean="0"/>
                        <a:t>11,648</a:t>
                      </a:r>
                      <a:endParaRPr lang="zh-TW" altLang="en-US" dirty="0"/>
                    </a:p>
                  </a:txBody>
                  <a:tcPr/>
                </a:tc>
                <a:tc>
                  <a:txBody>
                    <a:bodyPr/>
                    <a:lstStyle/>
                    <a:p>
                      <a:pPr marL="0" algn="ctr" rtl="0" eaLnBrk="1" fontAlgn="ctr" latinLnBrk="0" hangingPunct="1"/>
                      <a:r>
                        <a:rPr kumimoji="0" lang="en-US" altLang="zh-TW" kern="1200" dirty="0" smtClean="0">
                          <a:solidFill>
                            <a:schemeClr val="dk1"/>
                          </a:solidFill>
                          <a:latin typeface="+mn-lt"/>
                          <a:ea typeface="+mn-ea"/>
                          <a:cs typeface="+mn-cs"/>
                        </a:rPr>
                        <a:t>13,978</a:t>
                      </a:r>
                      <a:endParaRPr kumimoji="0" lang="en-US" altLang="zh-TW" kern="1200" dirty="0">
                        <a:solidFill>
                          <a:schemeClr val="dk1"/>
                        </a:solidFill>
                        <a:latin typeface="+mn-lt"/>
                        <a:ea typeface="+mn-ea"/>
                        <a:cs typeface="+mn-cs"/>
                      </a:endParaRPr>
                    </a:p>
                  </a:txBody>
                  <a:tcPr marL="9525" marR="9525" marT="9525" marB="0" anchor="ctr"/>
                </a:tc>
              </a:tr>
            </a:tbl>
          </a:graphicData>
        </a:graphic>
      </p:graphicFrame>
      <p:sp>
        <p:nvSpPr>
          <p:cNvPr id="3" name="投影片編號版面配置區 2"/>
          <p:cNvSpPr>
            <a:spLocks noGrp="1"/>
          </p:cNvSpPr>
          <p:nvPr>
            <p:ph type="sldNum" sz="quarter" idx="12"/>
          </p:nvPr>
        </p:nvSpPr>
        <p:spPr/>
        <p:txBody>
          <a:bodyPr/>
          <a:lstStyle/>
          <a:p>
            <a:fld id="{0FF54DE5-C571-48E8-A5BC-B369434E2F44}" type="slidenum">
              <a:rPr lang="en-US" altLang="zh-TW" smtClean="0">
                <a:solidFill>
                  <a:srgbClr val="514843">
                    <a:lumMod val="60000"/>
                    <a:lumOff val="40000"/>
                  </a:srgbClr>
                </a:solidFill>
              </a:rPr>
              <a:pPr/>
              <a:t>18</a:t>
            </a:fld>
            <a:endParaRPr lang="zh-TW" altLang="en-US" dirty="0">
              <a:solidFill>
                <a:srgbClr val="514843">
                  <a:lumMod val="60000"/>
                  <a:lumOff val="40000"/>
                </a:srgbClr>
              </a:solidFill>
            </a:endParaRPr>
          </a:p>
        </p:txBody>
      </p:sp>
    </p:spTree>
    <p:extLst>
      <p:ext uri="{BB962C8B-B14F-4D97-AF65-F5344CB8AC3E}">
        <p14:creationId xmlns:p14="http://schemas.microsoft.com/office/powerpoint/2010/main" val="16433038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a:t>扶養費</a:t>
            </a:r>
            <a:r>
              <a:rPr lang="zh-TW" altLang="en-US" b="1" dirty="0" smtClean="0"/>
              <a:t>呢</a:t>
            </a:r>
            <a:r>
              <a:rPr lang="en-US" altLang="zh-TW" b="1" dirty="0" smtClean="0"/>
              <a:t>?</a:t>
            </a:r>
            <a:r>
              <a:rPr lang="zh-TW" altLang="en-US" b="1" dirty="0" smtClean="0"/>
              <a:t>可以報多少</a:t>
            </a:r>
            <a:r>
              <a:rPr lang="en-US" altLang="zh-TW" b="1" dirty="0" smtClean="0"/>
              <a:t>??</a:t>
            </a:r>
            <a:endParaRPr lang="zh-TW" altLang="en-US" b="1" dirty="0"/>
          </a:p>
        </p:txBody>
      </p:sp>
      <p:sp>
        <p:nvSpPr>
          <p:cNvPr id="4" name="內容版面配置區 3"/>
          <p:cNvSpPr>
            <a:spLocks noGrp="1"/>
          </p:cNvSpPr>
          <p:nvPr>
            <p:ph sz="quarter" idx="1"/>
          </p:nvPr>
        </p:nvSpPr>
        <p:spPr/>
        <p:txBody>
          <a:bodyPr>
            <a:normAutofit fontScale="92500"/>
          </a:bodyPr>
          <a:lstStyle/>
          <a:p>
            <a:r>
              <a:rPr lang="zh-TW" altLang="en-US" dirty="0" smtClean="0"/>
              <a:t>也是最低生活費的</a:t>
            </a:r>
            <a:r>
              <a:rPr lang="en-US" altLang="zh-TW" dirty="0" smtClean="0"/>
              <a:t>1.2</a:t>
            </a:r>
            <a:r>
              <a:rPr lang="zh-TW" altLang="en-US" dirty="0" smtClean="0"/>
              <a:t>倍</a:t>
            </a:r>
            <a:endParaRPr lang="en-US" altLang="zh-TW" dirty="0" smtClean="0"/>
          </a:p>
          <a:p>
            <a:endParaRPr lang="en-US" altLang="zh-TW" dirty="0"/>
          </a:p>
          <a:p>
            <a:r>
              <a:rPr lang="zh-TW" altLang="en-US" dirty="0" smtClean="0"/>
              <a:t>具體案例各有不同：</a:t>
            </a:r>
            <a:endParaRPr lang="en-US" altLang="zh-TW" dirty="0" smtClean="0"/>
          </a:p>
          <a:p>
            <a:r>
              <a:rPr lang="zh-TW" altLang="en-US" dirty="0" smtClean="0"/>
              <a:t>小孩已經</a:t>
            </a:r>
            <a:r>
              <a:rPr lang="en-US" altLang="zh-TW" dirty="0" smtClean="0"/>
              <a:t>20</a:t>
            </a:r>
            <a:r>
              <a:rPr lang="zh-TW" altLang="en-US" dirty="0" smtClean="0"/>
              <a:t>歲了，但還在讀研究所，可以報扶養支出嗎</a:t>
            </a:r>
            <a:r>
              <a:rPr lang="en-US" altLang="zh-TW" dirty="0" smtClean="0"/>
              <a:t>??</a:t>
            </a:r>
          </a:p>
          <a:p>
            <a:r>
              <a:rPr lang="zh-TW" altLang="en-US" dirty="0"/>
              <a:t>我媽媽領退伍父親的半俸</a:t>
            </a:r>
            <a:r>
              <a:rPr lang="zh-TW" altLang="en-US" dirty="0" smtClean="0"/>
              <a:t>，每月</a:t>
            </a:r>
            <a:r>
              <a:rPr lang="en-US" altLang="zh-TW" dirty="0" smtClean="0"/>
              <a:t>2</a:t>
            </a:r>
            <a:r>
              <a:rPr lang="zh-TW" altLang="en-US" dirty="0" smtClean="0"/>
              <a:t>萬</a:t>
            </a:r>
            <a:r>
              <a:rPr lang="en-US" altLang="zh-TW" dirty="0" smtClean="0"/>
              <a:t>2</a:t>
            </a:r>
            <a:r>
              <a:rPr lang="zh-TW" altLang="en-US" dirty="0" smtClean="0"/>
              <a:t>，名下還有一間房子，我</a:t>
            </a:r>
            <a:r>
              <a:rPr lang="en-US" altLang="zh-TW" dirty="0" smtClean="0"/>
              <a:t>(</a:t>
            </a:r>
            <a:r>
              <a:rPr lang="zh-TW" altLang="en-US" dirty="0" smtClean="0"/>
              <a:t>債務人</a:t>
            </a:r>
            <a:r>
              <a:rPr lang="en-US" altLang="zh-TW" dirty="0" smtClean="0"/>
              <a:t>)</a:t>
            </a:r>
            <a:r>
              <a:rPr lang="zh-TW" altLang="en-US" dirty="0" smtClean="0"/>
              <a:t>可以報扶養支出嗎</a:t>
            </a:r>
            <a:r>
              <a:rPr lang="en-US" altLang="zh-TW" dirty="0" smtClean="0"/>
              <a:t>?</a:t>
            </a:r>
          </a:p>
          <a:p>
            <a:r>
              <a:rPr lang="zh-TW" altLang="en-US" dirty="0" smtClean="0"/>
              <a:t>我</a:t>
            </a:r>
            <a:r>
              <a:rPr lang="en-US" altLang="zh-TW" dirty="0" smtClean="0"/>
              <a:t>(</a:t>
            </a:r>
            <a:r>
              <a:rPr lang="zh-TW" altLang="en-US" dirty="0" smtClean="0"/>
              <a:t>債務人</a:t>
            </a:r>
            <a:r>
              <a:rPr lang="en-US" altLang="zh-TW" dirty="0" smtClean="0"/>
              <a:t>)</a:t>
            </a:r>
            <a:r>
              <a:rPr lang="zh-TW" altLang="en-US" dirty="0" smtClean="0"/>
              <a:t>和先生都有收入，有</a:t>
            </a:r>
            <a:r>
              <a:rPr lang="en-US" altLang="zh-TW" dirty="0" smtClean="0"/>
              <a:t>2</a:t>
            </a:r>
            <a:r>
              <a:rPr lang="zh-TW" altLang="en-US" dirty="0" smtClean="0"/>
              <a:t>個小孩，扶養費怎麼算</a:t>
            </a:r>
            <a:r>
              <a:rPr lang="en-US" altLang="zh-TW" dirty="0" smtClean="0"/>
              <a:t>??</a:t>
            </a:r>
          </a:p>
          <a:p>
            <a:r>
              <a:rPr lang="zh-TW" altLang="en-US" dirty="0"/>
              <a:t>我</a:t>
            </a:r>
            <a:r>
              <a:rPr lang="en-US" altLang="zh-TW" dirty="0"/>
              <a:t>(</a:t>
            </a:r>
            <a:r>
              <a:rPr lang="zh-TW" altLang="en-US" dirty="0"/>
              <a:t>債務人</a:t>
            </a:r>
            <a:r>
              <a:rPr lang="en-US" altLang="zh-TW" dirty="0" smtClean="0"/>
              <a:t>)</a:t>
            </a:r>
            <a:r>
              <a:rPr lang="zh-TW" altLang="en-US" dirty="0" smtClean="0"/>
              <a:t>有</a:t>
            </a:r>
            <a:r>
              <a:rPr lang="en-US" altLang="zh-TW" dirty="0" smtClean="0"/>
              <a:t>3</a:t>
            </a:r>
            <a:r>
              <a:rPr lang="zh-TW" altLang="en-US" dirty="0" smtClean="0"/>
              <a:t>個兄弟姊妹，扶養父親，扶養費怎麼算</a:t>
            </a:r>
            <a:r>
              <a:rPr lang="en-US" altLang="zh-TW" dirty="0" smtClean="0"/>
              <a:t>??</a:t>
            </a:r>
          </a:p>
          <a:p>
            <a:endParaRPr lang="zh-TW" altLang="en-US" dirty="0"/>
          </a:p>
        </p:txBody>
      </p:sp>
      <p:sp>
        <p:nvSpPr>
          <p:cNvPr id="3" name="投影片編號版面配置區 2"/>
          <p:cNvSpPr>
            <a:spLocks noGrp="1"/>
          </p:cNvSpPr>
          <p:nvPr>
            <p:ph type="sldNum" sz="quarter" idx="12"/>
          </p:nvPr>
        </p:nvSpPr>
        <p:spPr/>
        <p:txBody>
          <a:bodyPr/>
          <a:lstStyle/>
          <a:p>
            <a:fld id="{0FF54DE5-C571-48E8-A5BC-B369434E2F44}" type="slidenum">
              <a:rPr lang="en-US" altLang="zh-TW" smtClean="0">
                <a:solidFill>
                  <a:srgbClr val="514843">
                    <a:lumMod val="60000"/>
                    <a:lumOff val="40000"/>
                  </a:srgbClr>
                </a:solidFill>
              </a:rPr>
              <a:pPr/>
              <a:t>19</a:t>
            </a:fld>
            <a:endParaRPr lang="zh-TW" altLang="en-US" dirty="0">
              <a:solidFill>
                <a:srgbClr val="514843">
                  <a:lumMod val="60000"/>
                  <a:lumOff val="40000"/>
                </a:srgbClr>
              </a:solidFill>
            </a:endParaRPr>
          </a:p>
        </p:txBody>
      </p:sp>
    </p:spTree>
    <p:extLst>
      <p:ext uri="{BB962C8B-B14F-4D97-AF65-F5344CB8AC3E}">
        <p14:creationId xmlns:p14="http://schemas.microsoft.com/office/powerpoint/2010/main" val="26547458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b="1" dirty="0" smtClean="0"/>
              <a:t>為什麼負債</a:t>
            </a:r>
            <a:r>
              <a:rPr lang="en-US" altLang="zh-TW" b="1" dirty="0" smtClean="0"/>
              <a:t>?</a:t>
            </a:r>
            <a:endParaRPr lang="zh-TW" altLang="en-US" b="1" dirty="0"/>
          </a:p>
        </p:txBody>
      </p:sp>
      <p:sp>
        <p:nvSpPr>
          <p:cNvPr id="4" name="內容版面配置區 3"/>
          <p:cNvSpPr>
            <a:spLocks noGrp="1"/>
          </p:cNvSpPr>
          <p:nvPr>
            <p:ph sz="quarter" idx="1"/>
          </p:nvPr>
        </p:nvSpPr>
        <p:spPr/>
        <p:txBody>
          <a:bodyPr/>
          <a:lstStyle/>
          <a:p>
            <a:pPr lvl="0" algn="ctr"/>
            <a:endParaRPr lang="en-US" altLang="zh-TW" dirty="0" smtClean="0"/>
          </a:p>
          <a:p>
            <a:pPr lvl="0"/>
            <a:r>
              <a:rPr lang="zh-TW" altLang="en-US" sz="3600" dirty="0" smtClean="0"/>
              <a:t>你</a:t>
            </a:r>
            <a:r>
              <a:rPr lang="zh-TW" altLang="zh-TW" sz="3600" dirty="0" smtClean="0"/>
              <a:t>喜歡</a:t>
            </a:r>
            <a:r>
              <a:rPr lang="zh-TW" altLang="zh-TW" sz="3600" dirty="0"/>
              <a:t>買名牌</a:t>
            </a:r>
            <a:r>
              <a:rPr lang="en-US" altLang="zh-TW" sz="3600" dirty="0" smtClean="0"/>
              <a:t>?</a:t>
            </a:r>
          </a:p>
          <a:p>
            <a:pPr lvl="0"/>
            <a:endParaRPr lang="en-US" altLang="zh-TW" sz="3600" dirty="0" smtClean="0"/>
          </a:p>
          <a:p>
            <a:r>
              <a:rPr lang="zh-TW" altLang="en-US" sz="3600" dirty="0" smtClean="0"/>
              <a:t>你</a:t>
            </a:r>
            <a:r>
              <a:rPr lang="zh-TW" altLang="zh-TW" sz="3600" dirty="0"/>
              <a:t>不認真工作</a:t>
            </a:r>
            <a:r>
              <a:rPr lang="en-US" altLang="zh-TW" sz="3600" dirty="0" smtClean="0"/>
              <a:t>?</a:t>
            </a:r>
          </a:p>
          <a:p>
            <a:endParaRPr lang="zh-TW" altLang="zh-TW" sz="3600" dirty="0"/>
          </a:p>
          <a:p>
            <a:r>
              <a:rPr lang="zh-TW" altLang="en-US" sz="3600" dirty="0" smtClean="0"/>
              <a:t>妳</a:t>
            </a:r>
            <a:r>
              <a:rPr lang="zh-TW" altLang="zh-TW" sz="3600" dirty="0" smtClean="0"/>
              <a:t>故意</a:t>
            </a:r>
            <a:r>
              <a:rPr lang="zh-TW" altLang="zh-TW" sz="3600" dirty="0"/>
              <a:t>借錢不還</a:t>
            </a:r>
            <a:r>
              <a:rPr lang="en-US" altLang="zh-TW" sz="3600" dirty="0" smtClean="0"/>
              <a:t>?</a:t>
            </a:r>
            <a:endParaRPr lang="zh-TW" altLang="en-US" sz="3600" dirty="0"/>
          </a:p>
        </p:txBody>
      </p:sp>
      <p:sp>
        <p:nvSpPr>
          <p:cNvPr id="6" name="投影片編號版面配置區 5"/>
          <p:cNvSpPr>
            <a:spLocks noGrp="1"/>
          </p:cNvSpPr>
          <p:nvPr>
            <p:ph type="sldNum" sz="quarter" idx="12"/>
          </p:nvPr>
        </p:nvSpPr>
        <p:spPr/>
        <p:txBody>
          <a:bodyPr/>
          <a:lstStyle/>
          <a:p>
            <a:fld id="{0FF54DE5-C571-48E8-A5BC-B369434E2F44}" type="slidenum">
              <a:rPr lang="en-US" altLang="zh-TW" smtClean="0">
                <a:solidFill>
                  <a:srgbClr val="514843">
                    <a:lumMod val="60000"/>
                    <a:lumOff val="40000"/>
                  </a:srgbClr>
                </a:solidFill>
              </a:rPr>
              <a:pPr/>
              <a:t>2</a:t>
            </a:fld>
            <a:endParaRPr lang="zh-TW" altLang="en-US" dirty="0">
              <a:solidFill>
                <a:srgbClr val="514843">
                  <a:lumMod val="60000"/>
                  <a:lumOff val="40000"/>
                </a:srgbClr>
              </a:solidFill>
            </a:endParaRPr>
          </a:p>
        </p:txBody>
      </p:sp>
    </p:spTree>
    <p:extLst>
      <p:ext uri="{BB962C8B-B14F-4D97-AF65-F5344CB8AC3E}">
        <p14:creationId xmlns:p14="http://schemas.microsoft.com/office/powerpoint/2010/main" val="27907230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b="1" dirty="0"/>
              <a:t>強制執行法第</a:t>
            </a:r>
            <a:r>
              <a:rPr lang="en-US" altLang="zh-TW" b="1" dirty="0"/>
              <a:t>122</a:t>
            </a:r>
            <a:r>
              <a:rPr lang="zh-TW" altLang="en-US" b="1" dirty="0"/>
              <a:t>條第</a:t>
            </a:r>
            <a:r>
              <a:rPr lang="en-US" altLang="zh-TW" b="1" dirty="0"/>
              <a:t>3</a:t>
            </a:r>
            <a:r>
              <a:rPr lang="zh-TW" altLang="en-US" b="1" dirty="0"/>
              <a:t>至</a:t>
            </a:r>
            <a:r>
              <a:rPr lang="en-US" altLang="zh-TW" b="1" dirty="0"/>
              <a:t>5</a:t>
            </a:r>
            <a:r>
              <a:rPr lang="zh-TW" altLang="en-US" b="1" dirty="0" smtClean="0"/>
              <a:t>項</a:t>
            </a:r>
            <a:r>
              <a:rPr lang="en-US" altLang="zh-TW" b="1" dirty="0" smtClean="0"/>
              <a:t>(107.06.15</a:t>
            </a:r>
            <a:r>
              <a:rPr lang="zh-TW" altLang="en-US" b="1" dirty="0" smtClean="0"/>
              <a:t>施行</a:t>
            </a:r>
            <a:r>
              <a:rPr lang="en-US" altLang="zh-TW" b="1" dirty="0" smtClean="0"/>
              <a:t>)</a:t>
            </a:r>
            <a:endParaRPr lang="zh-TW" altLang="en-US" b="1" dirty="0"/>
          </a:p>
        </p:txBody>
      </p:sp>
      <p:sp>
        <p:nvSpPr>
          <p:cNvPr id="3" name="投影片編號版面配置區 2"/>
          <p:cNvSpPr>
            <a:spLocks noGrp="1"/>
          </p:cNvSpPr>
          <p:nvPr>
            <p:ph type="sldNum" sz="quarter" idx="12"/>
          </p:nvPr>
        </p:nvSpPr>
        <p:spPr/>
        <p:txBody>
          <a:bodyPr/>
          <a:lstStyle/>
          <a:p>
            <a:fld id="{0FF54DE5-C571-48E8-A5BC-B369434E2F44}" type="slidenum">
              <a:rPr lang="en-US" altLang="zh-TW" smtClean="0">
                <a:solidFill>
                  <a:srgbClr val="514843">
                    <a:lumMod val="60000"/>
                    <a:lumOff val="40000"/>
                  </a:srgbClr>
                </a:solidFill>
              </a:rPr>
              <a:pPr/>
              <a:t>20</a:t>
            </a:fld>
            <a:endParaRPr lang="zh-TW" altLang="en-US" dirty="0">
              <a:solidFill>
                <a:srgbClr val="514843">
                  <a:lumMod val="60000"/>
                  <a:lumOff val="40000"/>
                </a:srgbClr>
              </a:solidFill>
            </a:endParaRPr>
          </a:p>
        </p:txBody>
      </p:sp>
      <p:sp>
        <p:nvSpPr>
          <p:cNvPr id="4" name="內容版面配置區 3"/>
          <p:cNvSpPr>
            <a:spLocks noGrp="1"/>
          </p:cNvSpPr>
          <p:nvPr>
            <p:ph sz="quarter" idx="1"/>
          </p:nvPr>
        </p:nvSpPr>
        <p:spPr/>
        <p:txBody>
          <a:bodyPr/>
          <a:lstStyle/>
          <a:p>
            <a:r>
              <a:rPr lang="zh-TW" altLang="en-US" dirty="0"/>
              <a:t>債務人生活所必需，以最近一年衛生福利部或直轄市政府所公告當地區每人每月最低生活費一點二倍計算其數額，並應斟酌債務人之其他財產。</a:t>
            </a:r>
            <a:endParaRPr lang="en-US" altLang="zh-TW" dirty="0"/>
          </a:p>
          <a:p>
            <a:r>
              <a:rPr lang="zh-TW" altLang="en-US" dirty="0"/>
              <a:t>債務人共同生活親屬生活所必需，準用前項計算基準，並按債務人依法應負擔扶養義務之比例定其數額。</a:t>
            </a:r>
            <a:endParaRPr lang="en-US" altLang="zh-TW" dirty="0"/>
          </a:p>
          <a:p>
            <a:r>
              <a:rPr lang="zh-TW" altLang="en-US" dirty="0"/>
              <a:t>執行法院斟酌債務人與債權人生活狀況及其他情事，認有失公平者，不受前三項規定之限制。但應酌留債務人及其扶養之共同生活親屬生活費用。</a:t>
            </a:r>
          </a:p>
          <a:p>
            <a:endParaRPr lang="zh-TW" altLang="en-US" dirty="0"/>
          </a:p>
        </p:txBody>
      </p:sp>
    </p:spTree>
    <p:extLst>
      <p:ext uri="{BB962C8B-B14F-4D97-AF65-F5344CB8AC3E}">
        <p14:creationId xmlns:p14="http://schemas.microsoft.com/office/powerpoint/2010/main" val="33606930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b="1" dirty="0"/>
              <a:t>強制執行法</a:t>
            </a:r>
            <a:r>
              <a:rPr lang="zh-TW" altLang="en-US" b="1" dirty="0" smtClean="0"/>
              <a:t>第</a:t>
            </a:r>
            <a:r>
              <a:rPr lang="en-US" altLang="zh-TW" b="1" dirty="0" smtClean="0"/>
              <a:t>115</a:t>
            </a:r>
            <a:r>
              <a:rPr lang="zh-TW" altLang="en-US" b="1" dirty="0" smtClean="0"/>
              <a:t>條之</a:t>
            </a:r>
            <a:r>
              <a:rPr lang="en-US" altLang="zh-TW" b="1" dirty="0" smtClean="0"/>
              <a:t>1</a:t>
            </a:r>
            <a:r>
              <a:rPr lang="zh-TW" altLang="en-US" b="1" dirty="0" smtClean="0"/>
              <a:t>第</a:t>
            </a:r>
            <a:r>
              <a:rPr lang="en-US" altLang="zh-TW" b="1" dirty="0" smtClean="0"/>
              <a:t>2</a:t>
            </a:r>
            <a:r>
              <a:rPr lang="zh-TW" altLang="en-US" b="1" dirty="0" smtClean="0"/>
              <a:t>至</a:t>
            </a:r>
            <a:r>
              <a:rPr lang="en-US" altLang="zh-TW" b="1" dirty="0" smtClean="0"/>
              <a:t>3</a:t>
            </a:r>
            <a:r>
              <a:rPr lang="zh-TW" altLang="en-US" b="1" dirty="0" smtClean="0"/>
              <a:t>項</a:t>
            </a:r>
            <a:r>
              <a:rPr lang="en-US" altLang="zh-TW" b="1" dirty="0" smtClean="0"/>
              <a:t>(108.05.31</a:t>
            </a:r>
            <a:r>
              <a:rPr lang="zh-TW" altLang="en-US" b="1" dirty="0" smtClean="0"/>
              <a:t>施行</a:t>
            </a:r>
            <a:r>
              <a:rPr lang="en-US" altLang="zh-TW" b="1" dirty="0" smtClean="0"/>
              <a:t>)</a:t>
            </a:r>
            <a:endParaRPr lang="zh-TW" altLang="en-US" b="1" dirty="0"/>
          </a:p>
        </p:txBody>
      </p:sp>
      <p:sp>
        <p:nvSpPr>
          <p:cNvPr id="3" name="投影片編號版面配置區 2"/>
          <p:cNvSpPr>
            <a:spLocks noGrp="1"/>
          </p:cNvSpPr>
          <p:nvPr>
            <p:ph type="sldNum" sz="quarter" idx="12"/>
          </p:nvPr>
        </p:nvSpPr>
        <p:spPr/>
        <p:txBody>
          <a:bodyPr/>
          <a:lstStyle/>
          <a:p>
            <a:fld id="{0FF54DE5-C571-48E8-A5BC-B369434E2F44}" type="slidenum">
              <a:rPr lang="en-US" altLang="zh-TW" smtClean="0">
                <a:solidFill>
                  <a:srgbClr val="514843">
                    <a:lumMod val="60000"/>
                    <a:lumOff val="40000"/>
                  </a:srgbClr>
                </a:solidFill>
              </a:rPr>
              <a:pPr/>
              <a:t>21</a:t>
            </a:fld>
            <a:endParaRPr lang="zh-TW" altLang="en-US" dirty="0">
              <a:solidFill>
                <a:srgbClr val="514843">
                  <a:lumMod val="60000"/>
                  <a:lumOff val="40000"/>
                </a:srgbClr>
              </a:solidFill>
            </a:endParaRPr>
          </a:p>
        </p:txBody>
      </p:sp>
      <p:sp>
        <p:nvSpPr>
          <p:cNvPr id="4" name="內容版面配置區 3"/>
          <p:cNvSpPr>
            <a:spLocks noGrp="1"/>
          </p:cNvSpPr>
          <p:nvPr>
            <p:ph sz="quarter" idx="1"/>
          </p:nvPr>
        </p:nvSpPr>
        <p:spPr/>
        <p:txBody>
          <a:bodyPr/>
          <a:lstStyle/>
          <a:p>
            <a:r>
              <a:rPr lang="zh-TW" altLang="en-US" dirty="0"/>
              <a:t>對於下列債權發扣押命令之範圍，不得逾各期給付數額三分之一： </a:t>
            </a:r>
            <a:endParaRPr lang="en-US" altLang="zh-TW" dirty="0" smtClean="0"/>
          </a:p>
          <a:p>
            <a:r>
              <a:rPr lang="zh-TW" altLang="en-US" dirty="0" smtClean="0"/>
              <a:t>一</a:t>
            </a:r>
            <a:r>
              <a:rPr lang="zh-TW" altLang="en-US" dirty="0"/>
              <a:t>、自然人因提供勞務而獲得之繼續性報酬債權</a:t>
            </a:r>
            <a:r>
              <a:rPr lang="zh-TW" altLang="en-US" dirty="0" smtClean="0"/>
              <a:t>。</a:t>
            </a:r>
            <a:endParaRPr lang="en-US" altLang="zh-TW" dirty="0" smtClean="0"/>
          </a:p>
          <a:p>
            <a:r>
              <a:rPr lang="zh-TW" altLang="en-US" dirty="0" smtClean="0"/>
              <a:t>二</a:t>
            </a:r>
            <a:r>
              <a:rPr lang="zh-TW" altLang="en-US" dirty="0"/>
              <a:t>、以維持債務人或其共同生活親屬生活所必需為目的之繼續性給付債權 。 </a:t>
            </a:r>
            <a:endParaRPr lang="en-US" altLang="zh-TW" dirty="0" smtClean="0"/>
          </a:p>
          <a:p>
            <a:r>
              <a:rPr lang="zh-TW" altLang="en-US" dirty="0" smtClean="0"/>
              <a:t>前項</a:t>
            </a:r>
            <a:r>
              <a:rPr lang="zh-TW" altLang="en-US" dirty="0"/>
              <a:t>情形，執行法院斟酌債務人與債權人生活狀況及其他情事，認有失</a:t>
            </a:r>
            <a:r>
              <a:rPr lang="zh-TW" altLang="en-US" dirty="0" smtClean="0"/>
              <a:t>公平</a:t>
            </a:r>
            <a:r>
              <a:rPr lang="zh-TW" altLang="en-US" dirty="0"/>
              <a:t>者，得不受扣押範圍之比例限制。但應預留債務人生活費用，不予扣押 。</a:t>
            </a:r>
          </a:p>
        </p:txBody>
      </p:sp>
    </p:spTree>
    <p:extLst>
      <p:ext uri="{BB962C8B-B14F-4D97-AF65-F5344CB8AC3E}">
        <p14:creationId xmlns:p14="http://schemas.microsoft.com/office/powerpoint/2010/main" val="18475099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a:t>聲明異議</a:t>
            </a:r>
          </a:p>
        </p:txBody>
      </p:sp>
      <p:sp>
        <p:nvSpPr>
          <p:cNvPr id="3" name="投影片編號版面配置區 2"/>
          <p:cNvSpPr>
            <a:spLocks noGrp="1"/>
          </p:cNvSpPr>
          <p:nvPr>
            <p:ph type="sldNum" sz="quarter" idx="12"/>
          </p:nvPr>
        </p:nvSpPr>
        <p:spPr/>
        <p:txBody>
          <a:bodyPr/>
          <a:lstStyle/>
          <a:p>
            <a:fld id="{0FF54DE5-C571-48E8-A5BC-B369434E2F44}" type="slidenum">
              <a:rPr lang="en-US" altLang="zh-TW" smtClean="0">
                <a:solidFill>
                  <a:srgbClr val="514843">
                    <a:lumMod val="60000"/>
                    <a:lumOff val="40000"/>
                  </a:srgbClr>
                </a:solidFill>
              </a:rPr>
              <a:pPr/>
              <a:t>22</a:t>
            </a:fld>
            <a:endParaRPr lang="zh-TW" altLang="en-US" dirty="0">
              <a:solidFill>
                <a:srgbClr val="514843">
                  <a:lumMod val="60000"/>
                  <a:lumOff val="40000"/>
                </a:srgbClr>
              </a:solidFill>
            </a:endParaRPr>
          </a:p>
        </p:txBody>
      </p:sp>
      <p:sp>
        <p:nvSpPr>
          <p:cNvPr id="4" name="內容版面配置區 3"/>
          <p:cNvSpPr>
            <a:spLocks noGrp="1"/>
          </p:cNvSpPr>
          <p:nvPr>
            <p:ph sz="quarter" idx="1"/>
          </p:nvPr>
        </p:nvSpPr>
        <p:spPr/>
        <p:txBody>
          <a:bodyPr/>
          <a:lstStyle/>
          <a:p>
            <a:r>
              <a:rPr lang="en-US" altLang="zh-TW" dirty="0">
                <a:hlinkClick r:id="rId2"/>
              </a:rPr>
              <a:t>https://www.judicial.gov.tw/tw/cp-1366-4124-d8968-1.html</a:t>
            </a:r>
            <a:endParaRPr lang="zh-TW" altLang="en-US" dirty="0"/>
          </a:p>
        </p:txBody>
      </p:sp>
    </p:spTree>
    <p:extLst>
      <p:ext uri="{BB962C8B-B14F-4D97-AF65-F5344CB8AC3E}">
        <p14:creationId xmlns:p14="http://schemas.microsoft.com/office/powerpoint/2010/main" val="41093392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smtClean="0"/>
              <a:t>Q1</a:t>
            </a:r>
            <a:r>
              <a:rPr lang="zh-TW" altLang="en-US" b="1" dirty="0" smtClean="0"/>
              <a:t>：可以直接更生嗎</a:t>
            </a:r>
            <a:r>
              <a:rPr lang="en-US" altLang="zh-TW" b="1" dirty="0" smtClean="0"/>
              <a:t>??</a:t>
            </a:r>
            <a:endParaRPr lang="zh-TW" altLang="en-US" b="1" dirty="0"/>
          </a:p>
        </p:txBody>
      </p:sp>
      <p:sp>
        <p:nvSpPr>
          <p:cNvPr id="4" name="內容版面配置區 3"/>
          <p:cNvSpPr>
            <a:spLocks noGrp="1"/>
          </p:cNvSpPr>
          <p:nvPr>
            <p:ph sz="quarter" idx="1"/>
          </p:nvPr>
        </p:nvSpPr>
        <p:spPr/>
        <p:txBody>
          <a:bodyPr/>
          <a:lstStyle/>
          <a:p>
            <a:r>
              <a:rPr lang="zh-TW" altLang="en-US" dirty="0" smtClean="0"/>
              <a:t>聽起來更生比調解還要棒，我可以跳過調解，直接聲請更生嗎</a:t>
            </a:r>
            <a:r>
              <a:rPr lang="en-US" altLang="zh-TW" dirty="0" smtClean="0"/>
              <a:t>??</a:t>
            </a:r>
          </a:p>
          <a:p>
            <a:endParaRPr lang="en-US" altLang="zh-TW" dirty="0"/>
          </a:p>
          <a:p>
            <a:r>
              <a:rPr lang="zh-TW" altLang="en-US" dirty="0" smtClean="0"/>
              <a:t>不行。原則上都要先經過協商或調解，所以稱為</a:t>
            </a:r>
            <a:r>
              <a:rPr lang="en-US" altLang="zh-TW" dirty="0" smtClean="0"/>
              <a:t>”</a:t>
            </a:r>
            <a:r>
              <a:rPr lang="zh-TW" altLang="en-US" dirty="0" smtClean="0"/>
              <a:t>前置</a:t>
            </a:r>
            <a:r>
              <a:rPr lang="en-US" altLang="zh-TW" dirty="0" smtClean="0"/>
              <a:t>”</a:t>
            </a:r>
            <a:r>
              <a:rPr lang="zh-TW" altLang="en-US" dirty="0" smtClean="0"/>
              <a:t>協商、</a:t>
            </a:r>
            <a:r>
              <a:rPr lang="en-US" altLang="zh-TW" dirty="0" smtClean="0"/>
              <a:t>“</a:t>
            </a:r>
            <a:r>
              <a:rPr lang="zh-TW" altLang="en-US" dirty="0" smtClean="0"/>
              <a:t>前置</a:t>
            </a:r>
            <a:r>
              <a:rPr lang="en-US" altLang="zh-TW" dirty="0" smtClean="0"/>
              <a:t>”</a:t>
            </a:r>
            <a:r>
              <a:rPr lang="zh-TW" altLang="en-US" dirty="0" smtClean="0"/>
              <a:t>調解。</a:t>
            </a:r>
            <a:endParaRPr lang="en-US" altLang="zh-TW" dirty="0" smtClean="0"/>
          </a:p>
        </p:txBody>
      </p:sp>
      <p:sp>
        <p:nvSpPr>
          <p:cNvPr id="3" name="投影片編號版面配置區 2"/>
          <p:cNvSpPr>
            <a:spLocks noGrp="1"/>
          </p:cNvSpPr>
          <p:nvPr>
            <p:ph type="sldNum" sz="quarter" idx="12"/>
          </p:nvPr>
        </p:nvSpPr>
        <p:spPr/>
        <p:txBody>
          <a:bodyPr/>
          <a:lstStyle/>
          <a:p>
            <a:fld id="{0FF54DE5-C571-48E8-A5BC-B369434E2F44}" type="slidenum">
              <a:rPr lang="en-US" altLang="zh-TW" smtClean="0">
                <a:solidFill>
                  <a:srgbClr val="514843">
                    <a:lumMod val="60000"/>
                    <a:lumOff val="40000"/>
                  </a:srgbClr>
                </a:solidFill>
              </a:rPr>
              <a:pPr/>
              <a:t>23</a:t>
            </a:fld>
            <a:endParaRPr lang="zh-TW" altLang="en-US" dirty="0">
              <a:solidFill>
                <a:srgbClr val="514843">
                  <a:lumMod val="60000"/>
                  <a:lumOff val="40000"/>
                </a:srgbClr>
              </a:solidFill>
            </a:endParaRPr>
          </a:p>
        </p:txBody>
      </p:sp>
    </p:spTree>
    <p:extLst>
      <p:ext uri="{BB962C8B-B14F-4D97-AF65-F5344CB8AC3E}">
        <p14:creationId xmlns:p14="http://schemas.microsoft.com/office/powerpoint/2010/main" val="3111156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smtClean="0"/>
              <a:t>Q2</a:t>
            </a:r>
            <a:r>
              <a:rPr lang="zh-TW" altLang="en-US" b="1" dirty="0" smtClean="0"/>
              <a:t>：收入穩定的人，才適合更生吧</a:t>
            </a:r>
            <a:r>
              <a:rPr lang="en-US" altLang="zh-TW" b="1" dirty="0" smtClean="0"/>
              <a:t>!!</a:t>
            </a:r>
            <a:endParaRPr lang="zh-TW" altLang="en-US" b="1" dirty="0"/>
          </a:p>
        </p:txBody>
      </p:sp>
      <p:sp>
        <p:nvSpPr>
          <p:cNvPr id="4" name="內容版面配置區 3"/>
          <p:cNvSpPr>
            <a:spLocks noGrp="1"/>
          </p:cNvSpPr>
          <p:nvPr>
            <p:ph sz="quarter" idx="1"/>
          </p:nvPr>
        </p:nvSpPr>
        <p:spPr/>
        <p:txBody>
          <a:bodyPr/>
          <a:lstStyle/>
          <a:p>
            <a:r>
              <a:rPr lang="zh-TW" altLang="en-US" dirty="0" smtClean="0"/>
              <a:t>更生是用每月收入扣掉支出後的餘額來清償，收入相對穩定的人，是比較容易履行</a:t>
            </a:r>
            <a:r>
              <a:rPr lang="zh-TW" altLang="en-US" dirty="0"/>
              <a:t>更生</a:t>
            </a:r>
            <a:r>
              <a:rPr lang="zh-TW" altLang="en-US" dirty="0" smtClean="0"/>
              <a:t>方案。</a:t>
            </a:r>
            <a:endParaRPr lang="en-US" altLang="zh-TW" dirty="0" smtClean="0"/>
          </a:p>
          <a:p>
            <a:endParaRPr lang="en-US" altLang="zh-TW" dirty="0"/>
          </a:p>
          <a:p>
            <a:r>
              <a:rPr lang="zh-TW" altLang="en-US" dirty="0" smtClean="0"/>
              <a:t>我開計程車，但是每月收入不固定，可以更生嗎</a:t>
            </a:r>
            <a:r>
              <a:rPr lang="en-US" altLang="zh-TW" dirty="0" smtClean="0"/>
              <a:t>?</a:t>
            </a:r>
          </a:p>
          <a:p>
            <a:r>
              <a:rPr lang="zh-TW" altLang="en-US" dirty="0" smtClean="0"/>
              <a:t>我</a:t>
            </a:r>
            <a:r>
              <a:rPr lang="zh-TW" altLang="en-US" dirty="0"/>
              <a:t>快要退休了</a:t>
            </a:r>
            <a:r>
              <a:rPr lang="zh-TW" altLang="en-US" dirty="0" smtClean="0"/>
              <a:t>，不能確保</a:t>
            </a:r>
            <a:r>
              <a:rPr lang="en-US" altLang="zh-TW" dirty="0" smtClean="0"/>
              <a:t>6</a:t>
            </a:r>
            <a:r>
              <a:rPr lang="zh-TW" altLang="en-US" dirty="0" smtClean="0"/>
              <a:t>年內都有穩定工作，可以更生嗎</a:t>
            </a:r>
            <a:r>
              <a:rPr lang="en-US" altLang="zh-TW" dirty="0" smtClean="0"/>
              <a:t>?</a:t>
            </a:r>
            <a:endParaRPr lang="en-US" altLang="zh-TW" dirty="0"/>
          </a:p>
          <a:p>
            <a:r>
              <a:rPr lang="zh-TW" altLang="en-US" dirty="0" smtClean="0"/>
              <a:t>我的收入扣掉支出都沒剩了，還能更生嗎</a:t>
            </a:r>
            <a:r>
              <a:rPr lang="en-US" altLang="zh-TW" dirty="0" smtClean="0"/>
              <a:t>?</a:t>
            </a:r>
          </a:p>
          <a:p>
            <a:endParaRPr lang="en-US" altLang="zh-TW" dirty="0"/>
          </a:p>
          <a:p>
            <a:r>
              <a:rPr lang="zh-TW" altLang="en-US" dirty="0" smtClean="0"/>
              <a:t>不能更生，那</a:t>
            </a:r>
            <a:r>
              <a:rPr lang="en-US" altLang="zh-TW" dirty="0" smtClean="0"/>
              <a:t>…</a:t>
            </a:r>
            <a:r>
              <a:rPr lang="zh-TW" altLang="en-US" dirty="0" smtClean="0"/>
              <a:t>怎麼辦</a:t>
            </a:r>
            <a:r>
              <a:rPr lang="en-US" altLang="zh-TW" dirty="0" smtClean="0"/>
              <a:t>??</a:t>
            </a:r>
            <a:endParaRPr lang="zh-TW" altLang="en-US" dirty="0"/>
          </a:p>
        </p:txBody>
      </p:sp>
      <p:sp>
        <p:nvSpPr>
          <p:cNvPr id="3" name="投影片編號版面配置區 2"/>
          <p:cNvSpPr>
            <a:spLocks noGrp="1"/>
          </p:cNvSpPr>
          <p:nvPr>
            <p:ph type="sldNum" sz="quarter" idx="12"/>
          </p:nvPr>
        </p:nvSpPr>
        <p:spPr/>
        <p:txBody>
          <a:bodyPr/>
          <a:lstStyle/>
          <a:p>
            <a:fld id="{0FF54DE5-C571-48E8-A5BC-B369434E2F44}" type="slidenum">
              <a:rPr lang="en-US" altLang="zh-TW" smtClean="0">
                <a:solidFill>
                  <a:srgbClr val="514843">
                    <a:lumMod val="60000"/>
                    <a:lumOff val="40000"/>
                  </a:srgbClr>
                </a:solidFill>
              </a:rPr>
              <a:pPr/>
              <a:t>24</a:t>
            </a:fld>
            <a:endParaRPr lang="zh-TW" altLang="en-US" dirty="0">
              <a:solidFill>
                <a:srgbClr val="514843">
                  <a:lumMod val="60000"/>
                  <a:lumOff val="40000"/>
                </a:srgbClr>
              </a:solidFill>
            </a:endParaRPr>
          </a:p>
        </p:txBody>
      </p:sp>
    </p:spTree>
    <p:extLst>
      <p:ext uri="{BB962C8B-B14F-4D97-AF65-F5344CB8AC3E}">
        <p14:creationId xmlns:p14="http://schemas.microsoft.com/office/powerpoint/2010/main" val="2143880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b="1" dirty="0" smtClean="0"/>
              <a:t>怎麼辦</a:t>
            </a:r>
            <a:r>
              <a:rPr lang="en-US" altLang="zh-TW" b="1" dirty="0" smtClean="0"/>
              <a:t>???????</a:t>
            </a:r>
            <a:endParaRPr lang="zh-TW" altLang="en-US" b="1" dirty="0"/>
          </a:p>
        </p:txBody>
      </p:sp>
      <p:pic>
        <p:nvPicPr>
          <p:cNvPr id="1028" name="Picture 4" descr="ãæéº¼è¾¦ãçåçæå°çµæ"/>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867" y="1725611"/>
            <a:ext cx="8822266" cy="4692121"/>
          </a:xfrm>
          <a:prstGeom prst="rect">
            <a:avLst/>
          </a:prstGeom>
          <a:noFill/>
          <a:extLst>
            <a:ext uri="{909E8E84-426E-40DD-AFC4-6F175D3DCCD1}">
              <a14:hiddenFill xmlns:a14="http://schemas.microsoft.com/office/drawing/2010/main">
                <a:solidFill>
                  <a:srgbClr val="FFFFFF"/>
                </a:solidFill>
              </a14:hiddenFill>
            </a:ext>
          </a:extLst>
        </p:spPr>
      </p:pic>
      <p:sp>
        <p:nvSpPr>
          <p:cNvPr id="7" name="矩形 6"/>
          <p:cNvSpPr/>
          <p:nvPr/>
        </p:nvSpPr>
        <p:spPr>
          <a:xfrm>
            <a:off x="3790950" y="2944253"/>
            <a:ext cx="1639410" cy="584775"/>
          </a:xfrm>
          <a:prstGeom prst="rect">
            <a:avLst/>
          </a:prstGeom>
        </p:spPr>
        <p:txBody>
          <a:bodyPr wrap="square">
            <a:spAutoFit/>
          </a:bodyPr>
          <a:lstStyle/>
          <a:p>
            <a:r>
              <a:rPr lang="en-US" altLang="zh-TW" sz="3200" dirty="0"/>
              <a:t>??????</a:t>
            </a:r>
            <a:endParaRPr lang="zh-TW" altLang="zh-TW" sz="3200" dirty="0"/>
          </a:p>
        </p:txBody>
      </p:sp>
      <p:sp>
        <p:nvSpPr>
          <p:cNvPr id="3" name="投影片編號版面配置區 2"/>
          <p:cNvSpPr>
            <a:spLocks noGrp="1"/>
          </p:cNvSpPr>
          <p:nvPr>
            <p:ph type="sldNum" sz="quarter" idx="12"/>
          </p:nvPr>
        </p:nvSpPr>
        <p:spPr/>
        <p:txBody>
          <a:bodyPr/>
          <a:lstStyle/>
          <a:p>
            <a:fld id="{0FF54DE5-C571-48E8-A5BC-B369434E2F44}" type="slidenum">
              <a:rPr lang="en-US" altLang="zh-TW" smtClean="0">
                <a:solidFill>
                  <a:srgbClr val="514843">
                    <a:lumMod val="60000"/>
                    <a:lumOff val="40000"/>
                  </a:srgbClr>
                </a:solidFill>
              </a:rPr>
              <a:pPr/>
              <a:t>25</a:t>
            </a:fld>
            <a:endParaRPr lang="zh-TW" altLang="en-US" dirty="0">
              <a:solidFill>
                <a:srgbClr val="514843">
                  <a:lumMod val="60000"/>
                  <a:lumOff val="40000"/>
                </a:srgbClr>
              </a:solidFill>
            </a:endParaRPr>
          </a:p>
        </p:txBody>
      </p:sp>
    </p:spTree>
    <p:extLst>
      <p:ext uri="{BB962C8B-B14F-4D97-AF65-F5344CB8AC3E}">
        <p14:creationId xmlns:p14="http://schemas.microsoft.com/office/powerpoint/2010/main" val="24703813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t>方式三：清算</a:t>
            </a:r>
            <a:endParaRPr lang="zh-TW" altLang="en-US" b="1" dirty="0"/>
          </a:p>
        </p:txBody>
      </p:sp>
      <p:sp>
        <p:nvSpPr>
          <p:cNvPr id="4" name="內容版面配置區 3"/>
          <p:cNvSpPr>
            <a:spLocks noGrp="1"/>
          </p:cNvSpPr>
          <p:nvPr>
            <p:ph sz="quarter" idx="1"/>
          </p:nvPr>
        </p:nvSpPr>
        <p:spPr/>
        <p:txBody>
          <a:bodyPr/>
          <a:lstStyle/>
          <a:p>
            <a:r>
              <a:rPr lang="zh-TW" altLang="en-US" sz="4000" dirty="0" smtClean="0"/>
              <a:t>清算是用債務人的財產來清償，沒還的部分由法院決定是否可以不用再還</a:t>
            </a:r>
            <a:r>
              <a:rPr lang="en-US" altLang="zh-TW" sz="4000" dirty="0" smtClean="0"/>
              <a:t>(</a:t>
            </a:r>
            <a:r>
              <a:rPr lang="zh-TW" altLang="en-US" sz="4000" dirty="0" smtClean="0"/>
              <a:t>法律用語是</a:t>
            </a:r>
            <a:r>
              <a:rPr lang="en-US" altLang="zh-TW" sz="4000" dirty="0" smtClean="0"/>
              <a:t>”</a:t>
            </a:r>
            <a:r>
              <a:rPr lang="zh-TW" altLang="en-US" sz="4000" dirty="0" smtClean="0"/>
              <a:t>免責</a:t>
            </a:r>
            <a:r>
              <a:rPr lang="en-US" altLang="zh-TW" sz="4000" dirty="0" smtClean="0"/>
              <a:t>”)</a:t>
            </a:r>
          </a:p>
          <a:p>
            <a:pPr marL="0" indent="0">
              <a:buNone/>
            </a:pPr>
            <a:endParaRPr lang="en-US" altLang="zh-TW" dirty="0"/>
          </a:p>
        </p:txBody>
      </p:sp>
      <p:sp>
        <p:nvSpPr>
          <p:cNvPr id="3" name="投影片編號版面配置區 2"/>
          <p:cNvSpPr>
            <a:spLocks noGrp="1"/>
          </p:cNvSpPr>
          <p:nvPr>
            <p:ph type="sldNum" sz="quarter" idx="12"/>
          </p:nvPr>
        </p:nvSpPr>
        <p:spPr/>
        <p:txBody>
          <a:bodyPr/>
          <a:lstStyle/>
          <a:p>
            <a:fld id="{0FF54DE5-C571-48E8-A5BC-B369434E2F44}" type="slidenum">
              <a:rPr lang="en-US" altLang="zh-TW" smtClean="0">
                <a:solidFill>
                  <a:srgbClr val="514843">
                    <a:lumMod val="60000"/>
                    <a:lumOff val="40000"/>
                  </a:srgbClr>
                </a:solidFill>
              </a:rPr>
              <a:pPr/>
              <a:t>26</a:t>
            </a:fld>
            <a:endParaRPr lang="zh-TW" altLang="en-US" dirty="0">
              <a:solidFill>
                <a:srgbClr val="514843">
                  <a:lumMod val="60000"/>
                  <a:lumOff val="40000"/>
                </a:srgbClr>
              </a:solidFill>
            </a:endParaRPr>
          </a:p>
        </p:txBody>
      </p:sp>
    </p:spTree>
    <p:extLst>
      <p:ext uri="{BB962C8B-B14F-4D97-AF65-F5344CB8AC3E}">
        <p14:creationId xmlns:p14="http://schemas.microsoft.com/office/powerpoint/2010/main" val="19363355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b="1" dirty="0" smtClean="0"/>
              <a:t>聽說清算的人工作受限制，生活也</a:t>
            </a:r>
            <a:r>
              <a:rPr lang="zh-TW" altLang="en-US" b="1" dirty="0"/>
              <a:t>受</a:t>
            </a:r>
            <a:r>
              <a:rPr lang="zh-TW" altLang="en-US" b="1" dirty="0" smtClean="0"/>
              <a:t>限制？？</a:t>
            </a:r>
            <a:endParaRPr lang="zh-TW" altLang="en-US" b="1" dirty="0"/>
          </a:p>
        </p:txBody>
      </p:sp>
      <p:sp>
        <p:nvSpPr>
          <p:cNvPr id="4" name="內容版面配置區 3"/>
          <p:cNvSpPr>
            <a:spLocks noGrp="1"/>
          </p:cNvSpPr>
          <p:nvPr>
            <p:ph sz="quarter" idx="1"/>
          </p:nvPr>
        </p:nvSpPr>
        <p:spPr/>
        <p:txBody>
          <a:bodyPr/>
          <a:lstStyle/>
          <a:p>
            <a:r>
              <a:rPr lang="zh-TW" altLang="en-US" dirty="0" smtClean="0"/>
              <a:t>清算是有</a:t>
            </a:r>
            <a:r>
              <a:rPr lang="en-US" altLang="zh-TW" dirty="0" smtClean="0"/>
              <a:t>100</a:t>
            </a:r>
            <a:r>
              <a:rPr lang="zh-TW" altLang="en-US" dirty="0" smtClean="0"/>
              <a:t>多種職業上的限制，但多數是和經手他人的財物</a:t>
            </a:r>
            <a:r>
              <a:rPr lang="en-US" altLang="zh-TW" dirty="0" smtClean="0"/>
              <a:t>(</a:t>
            </a:r>
            <a:r>
              <a:rPr lang="zh-TW" altLang="en-US" dirty="0" smtClean="0"/>
              <a:t>保險金融</a:t>
            </a:r>
            <a:r>
              <a:rPr lang="en-US" altLang="zh-TW" dirty="0" smtClean="0"/>
              <a:t>)</a:t>
            </a:r>
            <a:r>
              <a:rPr lang="zh-TW" altLang="en-US" dirty="0" smtClean="0"/>
              <a:t>有關連的工作，如果債務人不是從事這些行業，不用擔心工作受限制。</a:t>
            </a:r>
            <a:endParaRPr lang="en-US" altLang="zh-TW" dirty="0" smtClean="0"/>
          </a:p>
          <a:p>
            <a:endParaRPr lang="en-US" altLang="zh-TW" dirty="0"/>
          </a:p>
          <a:p>
            <a:r>
              <a:rPr lang="zh-TW" altLang="en-US" dirty="0" smtClean="0"/>
              <a:t>聽說清算的人還有生活上的限制，例如不能搭飛機、不能搭高鐵</a:t>
            </a:r>
            <a:endParaRPr lang="en-US" altLang="zh-TW" dirty="0" smtClean="0"/>
          </a:p>
          <a:p>
            <a:r>
              <a:rPr lang="zh-TW" altLang="en-US" dirty="0"/>
              <a:t>可是我是帶團出國的</a:t>
            </a:r>
            <a:r>
              <a:rPr lang="zh-TW" altLang="en-US" dirty="0" smtClean="0"/>
              <a:t>導遊，不能搭飛機，那我不能清算了，怎麼辦</a:t>
            </a:r>
            <a:r>
              <a:rPr lang="en-US" altLang="zh-TW" dirty="0" smtClean="0"/>
              <a:t>?</a:t>
            </a:r>
            <a:endParaRPr lang="zh-TW" altLang="en-US" dirty="0"/>
          </a:p>
        </p:txBody>
      </p:sp>
      <p:sp>
        <p:nvSpPr>
          <p:cNvPr id="3" name="投影片編號版面配置區 2"/>
          <p:cNvSpPr>
            <a:spLocks noGrp="1"/>
          </p:cNvSpPr>
          <p:nvPr>
            <p:ph type="sldNum" sz="quarter" idx="12"/>
          </p:nvPr>
        </p:nvSpPr>
        <p:spPr/>
        <p:txBody>
          <a:bodyPr/>
          <a:lstStyle/>
          <a:p>
            <a:fld id="{0FF54DE5-C571-48E8-A5BC-B369434E2F44}" type="slidenum">
              <a:rPr lang="en-US" altLang="zh-TW" smtClean="0">
                <a:solidFill>
                  <a:srgbClr val="514843">
                    <a:lumMod val="60000"/>
                    <a:lumOff val="40000"/>
                  </a:srgbClr>
                </a:solidFill>
              </a:rPr>
              <a:pPr/>
              <a:t>27</a:t>
            </a:fld>
            <a:endParaRPr lang="zh-TW" altLang="en-US" dirty="0">
              <a:solidFill>
                <a:srgbClr val="514843">
                  <a:lumMod val="60000"/>
                  <a:lumOff val="40000"/>
                </a:srgbClr>
              </a:solidFill>
            </a:endParaRPr>
          </a:p>
        </p:txBody>
      </p:sp>
    </p:spTree>
    <p:extLst>
      <p:ext uri="{BB962C8B-B14F-4D97-AF65-F5344CB8AC3E}">
        <p14:creationId xmlns:p14="http://schemas.microsoft.com/office/powerpoint/2010/main" val="209858730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b="1" dirty="0" smtClean="0"/>
              <a:t>哪些財產，要列入清算？</a:t>
            </a:r>
            <a:endParaRPr lang="zh-TW" altLang="en-US" b="1" dirty="0"/>
          </a:p>
        </p:txBody>
      </p:sp>
      <p:sp>
        <p:nvSpPr>
          <p:cNvPr id="4" name="內容版面配置區 3"/>
          <p:cNvSpPr>
            <a:spLocks noGrp="1"/>
          </p:cNvSpPr>
          <p:nvPr>
            <p:ph sz="quarter" idx="1"/>
          </p:nvPr>
        </p:nvSpPr>
        <p:spPr/>
        <p:txBody>
          <a:bodyPr/>
          <a:lstStyle/>
          <a:p>
            <a:r>
              <a:rPr lang="zh-TW" altLang="en-US" b="1" dirty="0"/>
              <a:t>財產都被拍賣了，哪裡還會有財產來清算</a:t>
            </a:r>
            <a:r>
              <a:rPr lang="en-US" altLang="zh-TW" b="1" dirty="0"/>
              <a:t>?</a:t>
            </a:r>
            <a:endParaRPr lang="zh-TW" altLang="en-US" b="1" dirty="0"/>
          </a:p>
          <a:p>
            <a:r>
              <a:rPr lang="zh-TW" altLang="en-US" dirty="0" smtClean="0"/>
              <a:t>財產是有價值的東西，不一定是房子、車子。</a:t>
            </a:r>
            <a:endParaRPr lang="en-US" altLang="zh-TW" dirty="0" smtClean="0"/>
          </a:p>
          <a:p>
            <a:r>
              <a:rPr lang="zh-TW" altLang="en-US" dirty="0" smtClean="0"/>
              <a:t>保單價值準備金</a:t>
            </a:r>
            <a:endParaRPr lang="en-US" altLang="zh-TW" dirty="0" smtClean="0"/>
          </a:p>
          <a:p>
            <a:r>
              <a:rPr lang="zh-TW" altLang="en-US" dirty="0"/>
              <a:t>存款</a:t>
            </a:r>
            <a:endParaRPr lang="en-US" altLang="zh-TW" dirty="0" smtClean="0"/>
          </a:p>
          <a:p>
            <a:endParaRPr lang="en-US" altLang="zh-TW" dirty="0" smtClean="0"/>
          </a:p>
          <a:p>
            <a:r>
              <a:rPr lang="zh-TW" altLang="en-US" dirty="0"/>
              <a:t>生活上必須</a:t>
            </a:r>
            <a:r>
              <a:rPr lang="zh-TW" altLang="en-US" dirty="0" smtClean="0"/>
              <a:t>物品：</a:t>
            </a:r>
            <a:r>
              <a:rPr lang="zh-TW" altLang="en-US" dirty="0"/>
              <a:t>冰箱、洗衣機</a:t>
            </a:r>
            <a:endParaRPr lang="en-US" altLang="zh-TW" dirty="0"/>
          </a:p>
          <a:p>
            <a:r>
              <a:rPr lang="zh-TW" altLang="en-US" dirty="0"/>
              <a:t>職業上必須</a:t>
            </a:r>
            <a:r>
              <a:rPr lang="zh-TW" altLang="en-US" dirty="0" smtClean="0"/>
              <a:t>物品：我</a:t>
            </a:r>
            <a:r>
              <a:rPr lang="en-US" altLang="zh-TW" dirty="0" smtClean="0"/>
              <a:t>(</a:t>
            </a:r>
            <a:r>
              <a:rPr lang="zh-TW" altLang="en-US" dirty="0" smtClean="0"/>
              <a:t>債務人</a:t>
            </a:r>
            <a:r>
              <a:rPr lang="en-US" altLang="zh-TW" dirty="0" smtClean="0"/>
              <a:t>)</a:t>
            </a:r>
            <a:r>
              <a:rPr lang="zh-TW" altLang="en-US" dirty="0" smtClean="0"/>
              <a:t>開計程車，車子被拍賣了，我就沒辦法工作了，不合適清算吧</a:t>
            </a:r>
            <a:r>
              <a:rPr lang="en-US" altLang="zh-TW" dirty="0" smtClean="0"/>
              <a:t>?</a:t>
            </a:r>
            <a:endParaRPr lang="zh-TW" altLang="en-US" dirty="0"/>
          </a:p>
        </p:txBody>
      </p:sp>
      <p:sp>
        <p:nvSpPr>
          <p:cNvPr id="3" name="投影片編號版面配置區 2"/>
          <p:cNvSpPr>
            <a:spLocks noGrp="1"/>
          </p:cNvSpPr>
          <p:nvPr>
            <p:ph type="sldNum" sz="quarter" idx="12"/>
          </p:nvPr>
        </p:nvSpPr>
        <p:spPr/>
        <p:txBody>
          <a:bodyPr/>
          <a:lstStyle/>
          <a:p>
            <a:fld id="{0FF54DE5-C571-48E8-A5BC-B369434E2F44}" type="slidenum">
              <a:rPr lang="en-US" altLang="zh-TW" smtClean="0">
                <a:solidFill>
                  <a:srgbClr val="514843">
                    <a:lumMod val="60000"/>
                    <a:lumOff val="40000"/>
                  </a:srgbClr>
                </a:solidFill>
              </a:rPr>
              <a:pPr/>
              <a:t>28</a:t>
            </a:fld>
            <a:endParaRPr lang="zh-TW" altLang="en-US" dirty="0">
              <a:solidFill>
                <a:srgbClr val="514843">
                  <a:lumMod val="60000"/>
                  <a:lumOff val="40000"/>
                </a:srgbClr>
              </a:solidFill>
            </a:endParaRPr>
          </a:p>
        </p:txBody>
      </p:sp>
    </p:spTree>
    <p:extLst>
      <p:ext uri="{BB962C8B-B14F-4D97-AF65-F5344CB8AC3E}">
        <p14:creationId xmlns:p14="http://schemas.microsoft.com/office/powerpoint/2010/main" val="39714370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b="1" dirty="0"/>
              <a:t>我只有債務，沒有財產，也可以清算嗎</a:t>
            </a:r>
            <a:r>
              <a:rPr lang="en-US" altLang="zh-TW" b="1" dirty="0" smtClean="0"/>
              <a:t>?</a:t>
            </a:r>
            <a:endParaRPr lang="zh-TW" altLang="en-US" b="1" dirty="0"/>
          </a:p>
        </p:txBody>
      </p:sp>
      <p:sp>
        <p:nvSpPr>
          <p:cNvPr id="4" name="內容版面配置區 3"/>
          <p:cNvSpPr>
            <a:spLocks noGrp="1"/>
          </p:cNvSpPr>
          <p:nvPr>
            <p:ph sz="quarter" idx="1"/>
          </p:nvPr>
        </p:nvSpPr>
        <p:spPr/>
        <p:txBody>
          <a:bodyPr>
            <a:normAutofit lnSpcReduction="10000"/>
          </a:bodyPr>
          <a:lstStyle/>
          <a:p>
            <a:r>
              <a:rPr lang="zh-TW" altLang="en-US" dirty="0" smtClean="0"/>
              <a:t>可以的。</a:t>
            </a:r>
            <a:endParaRPr lang="en-US" altLang="zh-TW" dirty="0" smtClean="0"/>
          </a:p>
          <a:p>
            <a:r>
              <a:rPr lang="zh-TW" altLang="en-US" dirty="0" smtClean="0"/>
              <a:t>清算程序大致上分成四個階段：</a:t>
            </a:r>
            <a:endParaRPr lang="en-US" altLang="zh-TW" dirty="0" smtClean="0"/>
          </a:p>
          <a:p>
            <a:r>
              <a:rPr lang="en-US" altLang="zh-TW" dirty="0" smtClean="0"/>
              <a:t>(1)</a:t>
            </a:r>
            <a:r>
              <a:rPr lang="zh-TW" altLang="en-US" dirty="0" smtClean="0"/>
              <a:t>判斷是否可以開始清算的階段</a:t>
            </a:r>
            <a:endParaRPr lang="en-US" altLang="zh-TW" dirty="0" smtClean="0"/>
          </a:p>
          <a:p>
            <a:r>
              <a:rPr lang="en-US" altLang="zh-TW" dirty="0" smtClean="0"/>
              <a:t>(2)</a:t>
            </a:r>
            <a:r>
              <a:rPr lang="zh-TW" altLang="en-US" dirty="0" smtClean="0"/>
              <a:t>執行</a:t>
            </a:r>
            <a:r>
              <a:rPr lang="en-US" altLang="zh-TW" dirty="0" smtClean="0"/>
              <a:t>(</a:t>
            </a:r>
            <a:r>
              <a:rPr lang="zh-TW" altLang="en-US" dirty="0" smtClean="0"/>
              <a:t>分配</a:t>
            </a:r>
            <a:r>
              <a:rPr lang="en-US" altLang="zh-TW" dirty="0" smtClean="0"/>
              <a:t>)</a:t>
            </a:r>
            <a:r>
              <a:rPr lang="zh-TW" altLang="en-US" dirty="0" smtClean="0"/>
              <a:t>階段，完成後終結清算程序</a:t>
            </a:r>
            <a:endParaRPr lang="en-US" altLang="zh-TW" dirty="0" smtClean="0"/>
          </a:p>
          <a:p>
            <a:r>
              <a:rPr lang="en-US" altLang="zh-TW" dirty="0" smtClean="0"/>
              <a:t>(3)</a:t>
            </a:r>
            <a:r>
              <a:rPr lang="zh-TW" altLang="en-US" dirty="0" smtClean="0"/>
              <a:t>免責階段</a:t>
            </a:r>
            <a:endParaRPr lang="en-US" altLang="zh-TW" dirty="0" smtClean="0"/>
          </a:p>
          <a:p>
            <a:r>
              <a:rPr lang="en-US" altLang="zh-TW" dirty="0" smtClean="0"/>
              <a:t>(4)</a:t>
            </a:r>
            <a:r>
              <a:rPr lang="zh-TW" altLang="en-US" dirty="0" smtClean="0"/>
              <a:t>復權階段</a:t>
            </a:r>
            <a:endParaRPr lang="en-US" altLang="zh-TW" dirty="0" smtClean="0"/>
          </a:p>
          <a:p>
            <a:endParaRPr lang="en-US" altLang="zh-TW" dirty="0"/>
          </a:p>
          <a:p>
            <a:r>
              <a:rPr lang="zh-TW" altLang="en-US" dirty="0" smtClean="0"/>
              <a:t>如果沒有財產，或者財產很少，連法院寄通知的郵費都不夠，法院就會裁定開始清算，同時終止清算，直接進入</a:t>
            </a:r>
            <a:r>
              <a:rPr lang="en-US" altLang="zh-TW" dirty="0" smtClean="0"/>
              <a:t>(3)</a:t>
            </a:r>
            <a:r>
              <a:rPr lang="zh-TW" altLang="en-US" dirty="0" smtClean="0"/>
              <a:t>免責階段</a:t>
            </a:r>
            <a:endParaRPr lang="zh-TW" altLang="en-US" dirty="0"/>
          </a:p>
        </p:txBody>
      </p:sp>
      <p:sp>
        <p:nvSpPr>
          <p:cNvPr id="3" name="投影片編號版面配置區 2"/>
          <p:cNvSpPr>
            <a:spLocks noGrp="1"/>
          </p:cNvSpPr>
          <p:nvPr>
            <p:ph type="sldNum" sz="quarter" idx="12"/>
          </p:nvPr>
        </p:nvSpPr>
        <p:spPr/>
        <p:txBody>
          <a:bodyPr/>
          <a:lstStyle/>
          <a:p>
            <a:fld id="{0FF54DE5-C571-48E8-A5BC-B369434E2F44}" type="slidenum">
              <a:rPr lang="en-US" altLang="zh-TW" smtClean="0">
                <a:solidFill>
                  <a:srgbClr val="514843">
                    <a:lumMod val="60000"/>
                    <a:lumOff val="40000"/>
                  </a:srgbClr>
                </a:solidFill>
              </a:rPr>
              <a:pPr/>
              <a:t>29</a:t>
            </a:fld>
            <a:endParaRPr lang="zh-TW" altLang="en-US" dirty="0">
              <a:solidFill>
                <a:srgbClr val="514843">
                  <a:lumMod val="60000"/>
                  <a:lumOff val="40000"/>
                </a:srgbClr>
              </a:solidFill>
            </a:endParaRPr>
          </a:p>
        </p:txBody>
      </p:sp>
    </p:spTree>
    <p:extLst>
      <p:ext uri="{BB962C8B-B14F-4D97-AF65-F5344CB8AC3E}">
        <p14:creationId xmlns:p14="http://schemas.microsoft.com/office/powerpoint/2010/main" val="22090330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t>還是</a:t>
            </a:r>
            <a:r>
              <a:rPr lang="en-US" altLang="zh-TW" b="1" dirty="0" smtClean="0"/>
              <a:t>…</a:t>
            </a:r>
            <a:endParaRPr lang="zh-TW" altLang="en-US" b="1" dirty="0"/>
          </a:p>
        </p:txBody>
      </p:sp>
      <p:sp>
        <p:nvSpPr>
          <p:cNvPr id="4" name="內容版面配置區 3"/>
          <p:cNvSpPr>
            <a:spLocks noGrp="1"/>
          </p:cNvSpPr>
          <p:nvPr>
            <p:ph sz="quarter" idx="1"/>
          </p:nvPr>
        </p:nvSpPr>
        <p:spPr/>
        <p:txBody>
          <a:bodyPr/>
          <a:lstStyle/>
          <a:p>
            <a:pPr algn="ctr"/>
            <a:endParaRPr lang="en-US" altLang="zh-TW" dirty="0" smtClean="0"/>
          </a:p>
          <a:p>
            <a:r>
              <a:rPr lang="zh-TW" altLang="en-US" sz="3200" dirty="0" smtClean="0"/>
              <a:t>你認真工作，但賺不到足夠維持生活的錢</a:t>
            </a:r>
            <a:endParaRPr lang="en-US" altLang="zh-TW" sz="3200" dirty="0" smtClean="0"/>
          </a:p>
          <a:p>
            <a:endParaRPr lang="en-US" altLang="zh-TW" sz="3200" dirty="0" smtClean="0"/>
          </a:p>
          <a:p>
            <a:r>
              <a:rPr lang="zh-TW" altLang="en-US" sz="3200" dirty="0" smtClean="0"/>
              <a:t>你家裡有人生病，需要自費醫療</a:t>
            </a:r>
            <a:endParaRPr lang="en-US" altLang="zh-TW" sz="3200" dirty="0" smtClean="0"/>
          </a:p>
          <a:p>
            <a:endParaRPr lang="en-US" altLang="zh-TW" sz="3200" dirty="0" smtClean="0"/>
          </a:p>
          <a:p>
            <a:r>
              <a:rPr lang="zh-TW" altLang="en-US" sz="3200" dirty="0"/>
              <a:t>也</a:t>
            </a:r>
            <a:r>
              <a:rPr lang="zh-TW" altLang="en-US" sz="3200" dirty="0" smtClean="0"/>
              <a:t>可能你年輕時真的不懂得克制</a:t>
            </a:r>
            <a:endParaRPr lang="zh-TW" altLang="en-US" sz="3200" dirty="0"/>
          </a:p>
        </p:txBody>
      </p:sp>
      <p:sp>
        <p:nvSpPr>
          <p:cNvPr id="6" name="投影片編號版面配置區 5"/>
          <p:cNvSpPr>
            <a:spLocks noGrp="1"/>
          </p:cNvSpPr>
          <p:nvPr>
            <p:ph type="sldNum" sz="quarter" idx="12"/>
          </p:nvPr>
        </p:nvSpPr>
        <p:spPr/>
        <p:txBody>
          <a:bodyPr/>
          <a:lstStyle/>
          <a:p>
            <a:fld id="{0FF54DE5-C571-48E8-A5BC-B369434E2F44}" type="slidenum">
              <a:rPr lang="en-US" altLang="zh-TW" smtClean="0">
                <a:solidFill>
                  <a:srgbClr val="514843">
                    <a:lumMod val="60000"/>
                    <a:lumOff val="40000"/>
                  </a:srgbClr>
                </a:solidFill>
              </a:rPr>
              <a:pPr/>
              <a:t>3</a:t>
            </a:fld>
            <a:endParaRPr lang="zh-TW" altLang="en-US" dirty="0">
              <a:solidFill>
                <a:srgbClr val="514843">
                  <a:lumMod val="60000"/>
                  <a:lumOff val="40000"/>
                </a:srgbClr>
              </a:solidFill>
            </a:endParaRPr>
          </a:p>
        </p:txBody>
      </p:sp>
    </p:spTree>
    <p:extLst>
      <p:ext uri="{BB962C8B-B14F-4D97-AF65-F5344CB8AC3E}">
        <p14:creationId xmlns:p14="http://schemas.microsoft.com/office/powerpoint/2010/main" val="33995263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t>財產都分配完畢，其他的債務不用還了吧</a:t>
            </a:r>
            <a:r>
              <a:rPr lang="en-US" altLang="zh-TW" b="1" dirty="0" smtClean="0"/>
              <a:t>?</a:t>
            </a:r>
            <a:endParaRPr lang="zh-TW" altLang="en-US" b="1" dirty="0"/>
          </a:p>
        </p:txBody>
      </p:sp>
      <p:sp>
        <p:nvSpPr>
          <p:cNvPr id="4" name="內容版面配置區 3"/>
          <p:cNvSpPr>
            <a:spLocks noGrp="1"/>
          </p:cNvSpPr>
          <p:nvPr>
            <p:ph sz="quarter" idx="1"/>
          </p:nvPr>
        </p:nvSpPr>
        <p:spPr/>
        <p:txBody>
          <a:bodyPr/>
          <a:lstStyle/>
          <a:p>
            <a:r>
              <a:rPr lang="zh-TW" altLang="en-US" dirty="0" smtClean="0"/>
              <a:t>不是喔，還要法院同意</a:t>
            </a:r>
            <a:r>
              <a:rPr lang="en-US" altLang="zh-TW" dirty="0" smtClean="0"/>
              <a:t>(</a:t>
            </a:r>
            <a:r>
              <a:rPr lang="zh-TW" altLang="en-US" dirty="0" smtClean="0"/>
              <a:t>法律用語</a:t>
            </a:r>
            <a:r>
              <a:rPr lang="en-US" altLang="zh-TW" dirty="0" smtClean="0"/>
              <a:t>“</a:t>
            </a:r>
            <a:r>
              <a:rPr lang="zh-TW" altLang="en-US" dirty="0" smtClean="0"/>
              <a:t>裁定</a:t>
            </a:r>
            <a:r>
              <a:rPr lang="en-US" altLang="zh-TW" dirty="0" smtClean="0"/>
              <a:t>”)</a:t>
            </a:r>
            <a:r>
              <a:rPr lang="zh-TW" altLang="en-US" dirty="0" smtClean="0"/>
              <a:t>免責才是真的不用再還喔。</a:t>
            </a:r>
            <a:endParaRPr lang="en-US" altLang="zh-TW" dirty="0" smtClean="0"/>
          </a:p>
          <a:p>
            <a:r>
              <a:rPr lang="zh-TW" altLang="en-US" dirty="0" smtClean="0"/>
              <a:t>法官通知</a:t>
            </a:r>
            <a:r>
              <a:rPr lang="zh-TW" altLang="en-US" dirty="0"/>
              <a:t>我</a:t>
            </a:r>
            <a:r>
              <a:rPr lang="zh-TW" altLang="en-US" dirty="0" smtClean="0"/>
              <a:t>免責案要去開庭，我很緊張，不去，沒關係吧</a:t>
            </a:r>
            <a:r>
              <a:rPr lang="en-US" altLang="zh-TW" dirty="0" smtClean="0"/>
              <a:t>?</a:t>
            </a:r>
            <a:endParaRPr lang="zh-TW" altLang="en-US" dirty="0"/>
          </a:p>
          <a:p>
            <a:endParaRPr lang="zh-TW" altLang="en-US" dirty="0"/>
          </a:p>
        </p:txBody>
      </p:sp>
      <p:sp>
        <p:nvSpPr>
          <p:cNvPr id="3" name="投影片編號版面配置區 2"/>
          <p:cNvSpPr>
            <a:spLocks noGrp="1"/>
          </p:cNvSpPr>
          <p:nvPr>
            <p:ph type="sldNum" sz="quarter" idx="12"/>
          </p:nvPr>
        </p:nvSpPr>
        <p:spPr/>
        <p:txBody>
          <a:bodyPr/>
          <a:lstStyle/>
          <a:p>
            <a:fld id="{0FF54DE5-C571-48E8-A5BC-B369434E2F44}" type="slidenum">
              <a:rPr lang="en-US" altLang="zh-TW" smtClean="0">
                <a:solidFill>
                  <a:srgbClr val="514843">
                    <a:lumMod val="60000"/>
                    <a:lumOff val="40000"/>
                  </a:srgbClr>
                </a:solidFill>
              </a:rPr>
              <a:pPr/>
              <a:t>30</a:t>
            </a:fld>
            <a:endParaRPr lang="zh-TW" altLang="en-US" dirty="0">
              <a:solidFill>
                <a:srgbClr val="514843">
                  <a:lumMod val="60000"/>
                  <a:lumOff val="40000"/>
                </a:srgbClr>
              </a:solidFill>
            </a:endParaRPr>
          </a:p>
        </p:txBody>
      </p:sp>
    </p:spTree>
    <p:extLst>
      <p:ext uri="{BB962C8B-B14F-4D97-AF65-F5344CB8AC3E}">
        <p14:creationId xmlns:p14="http://schemas.microsoft.com/office/powerpoint/2010/main" val="282848694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b="1" dirty="0"/>
              <a:t>怎樣的狀況下，法院會同意免責</a:t>
            </a:r>
            <a:r>
              <a:rPr lang="en-US" altLang="zh-TW" b="1" dirty="0" smtClean="0"/>
              <a:t>?</a:t>
            </a:r>
            <a:endParaRPr lang="zh-TW" altLang="en-US" b="1" dirty="0"/>
          </a:p>
        </p:txBody>
      </p:sp>
      <p:sp>
        <p:nvSpPr>
          <p:cNvPr id="4" name="內容版面配置區 3"/>
          <p:cNvSpPr>
            <a:spLocks noGrp="1"/>
          </p:cNvSpPr>
          <p:nvPr>
            <p:ph sz="quarter" idx="1"/>
          </p:nvPr>
        </p:nvSpPr>
        <p:spPr/>
        <p:txBody>
          <a:bodyPr>
            <a:normAutofit/>
          </a:bodyPr>
          <a:lstStyle/>
          <a:p>
            <a:r>
              <a:rPr lang="zh-TW" altLang="en-US" dirty="0" smtClean="0"/>
              <a:t>清算前</a:t>
            </a:r>
            <a:r>
              <a:rPr lang="en-US" altLang="zh-TW" dirty="0" smtClean="0"/>
              <a:t>2</a:t>
            </a:r>
            <a:r>
              <a:rPr lang="zh-TW" altLang="en-US" dirty="0" smtClean="0"/>
              <a:t>年的收入扣掉支出有餘額，開始清算後的收入扣掉支出也有餘額，清算清償的金額不得低於前</a:t>
            </a:r>
            <a:r>
              <a:rPr lang="en-US" altLang="zh-TW" dirty="0" smtClean="0"/>
              <a:t>2</a:t>
            </a:r>
            <a:r>
              <a:rPr lang="zh-TW" altLang="en-US" dirty="0" smtClean="0"/>
              <a:t>年的餘額</a:t>
            </a:r>
            <a:r>
              <a:rPr lang="en-US" altLang="zh-TW" dirty="0"/>
              <a:t>(133</a:t>
            </a:r>
            <a:r>
              <a:rPr lang="zh-TW" altLang="en-US" dirty="0"/>
              <a:t>條</a:t>
            </a:r>
            <a:r>
              <a:rPr lang="en-US" altLang="zh-TW" dirty="0"/>
              <a:t>)</a:t>
            </a:r>
          </a:p>
          <a:p>
            <a:r>
              <a:rPr lang="zh-TW" altLang="en-US" dirty="0" smtClean="0"/>
              <a:t>舉例：聲請清算前每月收入</a:t>
            </a:r>
            <a:r>
              <a:rPr lang="en-US" altLang="zh-TW" dirty="0" smtClean="0"/>
              <a:t>3</a:t>
            </a:r>
            <a:r>
              <a:rPr lang="zh-TW" altLang="en-US" dirty="0" smtClean="0"/>
              <a:t>萬，支出</a:t>
            </a:r>
            <a:r>
              <a:rPr lang="en-US" altLang="zh-TW" dirty="0" smtClean="0"/>
              <a:t>2.5</a:t>
            </a:r>
            <a:r>
              <a:rPr lang="zh-TW" altLang="en-US" dirty="0" smtClean="0"/>
              <a:t>萬，聲請清算後也一樣，清算程序中</a:t>
            </a:r>
            <a:r>
              <a:rPr lang="zh-TW" altLang="en-US" dirty="0"/>
              <a:t>把</a:t>
            </a:r>
            <a:r>
              <a:rPr lang="zh-TW" altLang="en-US" dirty="0" smtClean="0"/>
              <a:t>價值</a:t>
            </a:r>
            <a:r>
              <a:rPr lang="en-US" altLang="zh-TW" dirty="0" smtClean="0"/>
              <a:t>15</a:t>
            </a:r>
            <a:r>
              <a:rPr lang="zh-TW" altLang="en-US" dirty="0" smtClean="0"/>
              <a:t>萬的保單解約分配給債權人了。</a:t>
            </a:r>
            <a:endParaRPr lang="en-US" altLang="zh-TW" dirty="0" smtClean="0"/>
          </a:p>
          <a:p>
            <a:r>
              <a:rPr lang="zh-TW" altLang="en-US" dirty="0"/>
              <a:t>清算</a:t>
            </a:r>
            <a:r>
              <a:rPr lang="zh-TW" altLang="en-US" dirty="0" smtClean="0"/>
              <a:t>前</a:t>
            </a:r>
            <a:r>
              <a:rPr lang="en-US" altLang="zh-TW" dirty="0" smtClean="0"/>
              <a:t>2</a:t>
            </a:r>
            <a:r>
              <a:rPr lang="zh-TW" altLang="en-US" dirty="0" smtClean="0"/>
              <a:t>年餘額</a:t>
            </a:r>
            <a:r>
              <a:rPr lang="en-US" altLang="zh-TW" dirty="0" smtClean="0"/>
              <a:t>0.5</a:t>
            </a:r>
            <a:r>
              <a:rPr lang="zh-TW" altLang="en-US" dirty="0" smtClean="0"/>
              <a:t>*</a:t>
            </a:r>
            <a:r>
              <a:rPr lang="en-US" altLang="zh-TW" dirty="0" smtClean="0"/>
              <a:t>24=12</a:t>
            </a:r>
            <a:r>
              <a:rPr lang="zh-TW" altLang="en-US" dirty="0" smtClean="0"/>
              <a:t>萬</a:t>
            </a:r>
            <a:endParaRPr lang="en-US" altLang="zh-TW" dirty="0" smtClean="0"/>
          </a:p>
          <a:p>
            <a:r>
              <a:rPr lang="zh-TW" altLang="en-US" dirty="0" smtClean="0"/>
              <a:t>如果都沒有財產，清算程序中清償</a:t>
            </a:r>
            <a:r>
              <a:rPr lang="en-US" altLang="zh-TW" dirty="0" smtClean="0"/>
              <a:t>0</a:t>
            </a:r>
            <a:r>
              <a:rPr lang="zh-TW" altLang="en-US" dirty="0" smtClean="0"/>
              <a:t>元，或者低於</a:t>
            </a:r>
            <a:r>
              <a:rPr lang="en-US" altLang="zh-TW" dirty="0" smtClean="0"/>
              <a:t>12</a:t>
            </a:r>
            <a:r>
              <a:rPr lang="zh-TW" altLang="en-US" dirty="0" smtClean="0"/>
              <a:t>萬元，那就要再還到</a:t>
            </a:r>
            <a:r>
              <a:rPr lang="en-US" altLang="zh-TW" dirty="0" smtClean="0"/>
              <a:t>12</a:t>
            </a:r>
            <a:r>
              <a:rPr lang="zh-TW" altLang="en-US" dirty="0" smtClean="0"/>
              <a:t>萬，才能再次聲請免責</a:t>
            </a:r>
            <a:endParaRPr lang="en-US" altLang="zh-TW" dirty="0" smtClean="0"/>
          </a:p>
          <a:p>
            <a:endParaRPr lang="zh-TW" altLang="en-US" dirty="0"/>
          </a:p>
        </p:txBody>
      </p:sp>
      <p:sp>
        <p:nvSpPr>
          <p:cNvPr id="3" name="投影片編號版面配置區 2"/>
          <p:cNvSpPr>
            <a:spLocks noGrp="1"/>
          </p:cNvSpPr>
          <p:nvPr>
            <p:ph type="sldNum" sz="quarter" idx="12"/>
          </p:nvPr>
        </p:nvSpPr>
        <p:spPr/>
        <p:txBody>
          <a:bodyPr/>
          <a:lstStyle/>
          <a:p>
            <a:fld id="{0FF54DE5-C571-48E8-A5BC-B369434E2F44}" type="slidenum">
              <a:rPr lang="en-US" altLang="zh-TW" smtClean="0">
                <a:solidFill>
                  <a:srgbClr val="514843">
                    <a:lumMod val="60000"/>
                    <a:lumOff val="40000"/>
                  </a:srgbClr>
                </a:solidFill>
              </a:rPr>
              <a:pPr/>
              <a:t>31</a:t>
            </a:fld>
            <a:endParaRPr lang="zh-TW" altLang="en-US" dirty="0">
              <a:solidFill>
                <a:srgbClr val="514843">
                  <a:lumMod val="60000"/>
                  <a:lumOff val="40000"/>
                </a:srgbClr>
              </a:solidFill>
            </a:endParaRPr>
          </a:p>
        </p:txBody>
      </p:sp>
    </p:spTree>
    <p:extLst>
      <p:ext uri="{BB962C8B-B14F-4D97-AF65-F5344CB8AC3E}">
        <p14:creationId xmlns:p14="http://schemas.microsoft.com/office/powerpoint/2010/main" val="169492240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t>聽說</a:t>
            </a:r>
            <a:r>
              <a:rPr lang="en-US" altLang="zh-TW" b="1" dirty="0" smtClean="0"/>
              <a:t>134</a:t>
            </a:r>
            <a:r>
              <a:rPr lang="zh-TW" altLang="en-US" b="1" dirty="0" smtClean="0"/>
              <a:t>條很厲害，很多人都被判不免責</a:t>
            </a:r>
            <a:endParaRPr lang="zh-TW" altLang="en-US" b="1" dirty="0"/>
          </a:p>
        </p:txBody>
      </p:sp>
      <p:sp>
        <p:nvSpPr>
          <p:cNvPr id="4" name="內容版面配置區 3"/>
          <p:cNvSpPr>
            <a:spLocks noGrp="1"/>
          </p:cNvSpPr>
          <p:nvPr>
            <p:ph sz="quarter" idx="1"/>
          </p:nvPr>
        </p:nvSpPr>
        <p:spPr/>
        <p:txBody>
          <a:bodyPr>
            <a:normAutofit lnSpcReduction="10000"/>
          </a:bodyPr>
          <a:lstStyle/>
          <a:p>
            <a:r>
              <a:rPr lang="en-US" altLang="zh-TW" dirty="0" smtClean="0"/>
              <a:t>7</a:t>
            </a:r>
            <a:r>
              <a:rPr lang="zh-TW" altLang="en-US" dirty="0" smtClean="0"/>
              <a:t>年內曾經免責的人</a:t>
            </a:r>
            <a:r>
              <a:rPr lang="en-US" altLang="zh-TW" dirty="0" smtClean="0"/>
              <a:t>(1</a:t>
            </a:r>
            <a:r>
              <a:rPr lang="zh-TW" altLang="en-US" dirty="0" smtClean="0"/>
              <a:t>款</a:t>
            </a:r>
            <a:r>
              <a:rPr lang="en-US" altLang="zh-TW" dirty="0" smtClean="0"/>
              <a:t>)</a:t>
            </a:r>
          </a:p>
          <a:p>
            <a:r>
              <a:rPr lang="zh-TW" altLang="en-US" dirty="0"/>
              <a:t>不</a:t>
            </a:r>
            <a:r>
              <a:rPr lang="zh-TW" altLang="en-US" dirty="0" smtClean="0"/>
              <a:t>誠實：隱匿財產</a:t>
            </a:r>
            <a:r>
              <a:rPr lang="en-US" altLang="zh-TW" dirty="0" smtClean="0"/>
              <a:t>(2</a:t>
            </a:r>
            <a:r>
              <a:rPr lang="zh-TW" altLang="en-US" dirty="0" smtClean="0"/>
              <a:t>款</a:t>
            </a:r>
            <a:r>
              <a:rPr lang="en-US" altLang="zh-TW" dirty="0" smtClean="0"/>
              <a:t>)</a:t>
            </a:r>
            <a:r>
              <a:rPr lang="zh-TW" altLang="en-US" dirty="0" smtClean="0"/>
              <a:t>、捏造債務</a:t>
            </a:r>
            <a:r>
              <a:rPr lang="en-US" altLang="zh-TW" dirty="0" smtClean="0"/>
              <a:t>(3</a:t>
            </a:r>
            <a:r>
              <a:rPr lang="zh-TW" altLang="en-US" dirty="0" smtClean="0"/>
              <a:t>款</a:t>
            </a:r>
            <a:r>
              <a:rPr lang="en-US" altLang="zh-TW" dirty="0" smtClean="0"/>
              <a:t>)</a:t>
            </a:r>
            <a:r>
              <a:rPr lang="zh-TW" altLang="en-US" dirty="0" smtClean="0"/>
              <a:t>、隱瞞清算原因與他人交易</a:t>
            </a:r>
            <a:r>
              <a:rPr lang="en-US" altLang="zh-TW" dirty="0" smtClean="0"/>
              <a:t>(5</a:t>
            </a:r>
            <a:r>
              <a:rPr lang="zh-TW" altLang="en-US" dirty="0" smtClean="0"/>
              <a:t>款</a:t>
            </a:r>
            <a:r>
              <a:rPr lang="en-US" altLang="zh-TW" dirty="0" smtClean="0"/>
              <a:t>)</a:t>
            </a:r>
            <a:r>
              <a:rPr lang="zh-TW" altLang="en-US" dirty="0" smtClean="0"/>
              <a:t>、隱瞞清算原因而特別清償</a:t>
            </a:r>
            <a:r>
              <a:rPr lang="en-US" altLang="zh-TW" dirty="0" smtClean="0"/>
              <a:t>(6</a:t>
            </a:r>
            <a:r>
              <a:rPr lang="zh-TW" altLang="en-US" dirty="0" smtClean="0"/>
              <a:t>款</a:t>
            </a:r>
            <a:r>
              <a:rPr lang="en-US" altLang="zh-TW" dirty="0" smtClean="0"/>
              <a:t>)</a:t>
            </a:r>
            <a:r>
              <a:rPr lang="zh-TW" altLang="en-US" dirty="0" smtClean="0"/>
              <a:t>、偽造帳簿</a:t>
            </a:r>
            <a:r>
              <a:rPr lang="en-US" altLang="zh-TW" dirty="0" smtClean="0"/>
              <a:t>(7</a:t>
            </a:r>
            <a:r>
              <a:rPr lang="zh-TW" altLang="en-US" dirty="0" smtClean="0"/>
              <a:t>款</a:t>
            </a:r>
            <a:r>
              <a:rPr lang="en-US" altLang="zh-TW" dirty="0" smtClean="0"/>
              <a:t>)</a:t>
            </a:r>
            <a:r>
              <a:rPr lang="zh-TW" altLang="en-US" dirty="0" smtClean="0"/>
              <a:t>、不實記載財產及收入狀況說明書</a:t>
            </a:r>
            <a:r>
              <a:rPr lang="en-US" altLang="zh-TW" dirty="0" smtClean="0"/>
              <a:t>(8</a:t>
            </a:r>
            <a:r>
              <a:rPr lang="zh-TW" altLang="en-US" dirty="0" smtClean="0"/>
              <a:t>款</a:t>
            </a:r>
            <a:r>
              <a:rPr lang="en-US" altLang="zh-TW" dirty="0" smtClean="0"/>
              <a:t>)</a:t>
            </a:r>
          </a:p>
          <a:p>
            <a:r>
              <a:rPr lang="zh-TW" altLang="en-US" dirty="0"/>
              <a:t>奢侈</a:t>
            </a:r>
            <a:r>
              <a:rPr lang="zh-TW" altLang="en-US" dirty="0" smtClean="0"/>
              <a:t>浪費</a:t>
            </a:r>
            <a:r>
              <a:rPr lang="en-US" altLang="zh-TW" dirty="0" smtClean="0"/>
              <a:t>(4</a:t>
            </a:r>
            <a:r>
              <a:rPr lang="zh-TW" altLang="en-US" dirty="0" smtClean="0"/>
              <a:t>款</a:t>
            </a:r>
            <a:r>
              <a:rPr lang="en-US" altLang="zh-TW" dirty="0" smtClean="0"/>
              <a:t>)</a:t>
            </a:r>
            <a:r>
              <a:rPr lang="zh-TW" altLang="en-US" dirty="0" smtClean="0"/>
              <a:t>：清算前</a:t>
            </a:r>
            <a:r>
              <a:rPr lang="en-US" altLang="zh-TW" dirty="0" smtClean="0"/>
              <a:t>2</a:t>
            </a:r>
            <a:r>
              <a:rPr lang="zh-TW" altLang="en-US" dirty="0" smtClean="0"/>
              <a:t>年內奢侈浪費金額超過債務的半數</a:t>
            </a:r>
            <a:endParaRPr lang="en-US" altLang="zh-TW" dirty="0" smtClean="0"/>
          </a:p>
          <a:p>
            <a:r>
              <a:rPr lang="zh-TW" altLang="en-US" dirty="0"/>
              <a:t>不</a:t>
            </a:r>
            <a:r>
              <a:rPr lang="zh-TW" altLang="en-US" dirty="0" smtClean="0"/>
              <a:t>配合</a:t>
            </a:r>
            <a:r>
              <a:rPr lang="en-US" altLang="zh-TW" dirty="0" smtClean="0"/>
              <a:t>(8</a:t>
            </a:r>
            <a:r>
              <a:rPr lang="zh-TW" altLang="en-US" dirty="0" smtClean="0"/>
              <a:t>款</a:t>
            </a:r>
            <a:r>
              <a:rPr lang="en-US" altLang="zh-TW" dirty="0" smtClean="0"/>
              <a:t>)</a:t>
            </a:r>
            <a:r>
              <a:rPr lang="zh-TW" altLang="en-US" dirty="0" smtClean="0"/>
              <a:t>：法院通知開庭、法院通知補正、法院通知提出資產表</a:t>
            </a:r>
            <a:r>
              <a:rPr lang="en-US" altLang="zh-TW" dirty="0" smtClean="0"/>
              <a:t>…..</a:t>
            </a:r>
          </a:p>
          <a:p>
            <a:r>
              <a:rPr lang="zh-TW" altLang="en-US" dirty="0"/>
              <a:t>曾被以</a:t>
            </a:r>
            <a:r>
              <a:rPr lang="en-US" altLang="zh-TW" dirty="0"/>
              <a:t>2</a:t>
            </a:r>
            <a:r>
              <a:rPr lang="zh-TW" altLang="en-US" dirty="0"/>
              <a:t>、</a:t>
            </a:r>
            <a:r>
              <a:rPr lang="en-US" altLang="zh-TW" dirty="0"/>
              <a:t>4</a:t>
            </a:r>
            <a:r>
              <a:rPr lang="zh-TW" altLang="en-US" dirty="0"/>
              <a:t>、</a:t>
            </a:r>
            <a:r>
              <a:rPr lang="en-US" altLang="zh-TW" dirty="0"/>
              <a:t>8</a:t>
            </a:r>
            <a:r>
              <a:rPr lang="zh-TW" altLang="en-US" dirty="0"/>
              <a:t>款判不免責的人，</a:t>
            </a:r>
            <a:r>
              <a:rPr lang="en-US" altLang="zh-TW" dirty="0"/>
              <a:t>2</a:t>
            </a:r>
            <a:r>
              <a:rPr lang="zh-TW" altLang="en-US" dirty="0"/>
              <a:t>年內可以再次聲請免責</a:t>
            </a:r>
          </a:p>
          <a:p>
            <a:endParaRPr lang="zh-TW" altLang="en-US" dirty="0"/>
          </a:p>
        </p:txBody>
      </p:sp>
      <p:sp>
        <p:nvSpPr>
          <p:cNvPr id="5" name="投影片編號版面配置區 4"/>
          <p:cNvSpPr>
            <a:spLocks noGrp="1"/>
          </p:cNvSpPr>
          <p:nvPr>
            <p:ph type="sldNum" sz="quarter" idx="12"/>
          </p:nvPr>
        </p:nvSpPr>
        <p:spPr/>
        <p:txBody>
          <a:bodyPr/>
          <a:lstStyle/>
          <a:p>
            <a:fld id="{0FF54DE5-C571-48E8-A5BC-B369434E2F44}" type="slidenum">
              <a:rPr lang="en-US" altLang="zh-TW" smtClean="0">
                <a:solidFill>
                  <a:srgbClr val="514843">
                    <a:lumMod val="60000"/>
                    <a:lumOff val="40000"/>
                  </a:srgbClr>
                </a:solidFill>
              </a:rPr>
              <a:pPr/>
              <a:t>32</a:t>
            </a:fld>
            <a:endParaRPr lang="zh-TW" altLang="en-US" dirty="0">
              <a:solidFill>
                <a:srgbClr val="514843">
                  <a:lumMod val="60000"/>
                  <a:lumOff val="40000"/>
                </a:srgbClr>
              </a:solidFill>
            </a:endParaRPr>
          </a:p>
        </p:txBody>
      </p:sp>
    </p:spTree>
    <p:extLst>
      <p:ext uri="{BB962C8B-B14F-4D97-AF65-F5344CB8AC3E}">
        <p14:creationId xmlns:p14="http://schemas.microsoft.com/office/powerpoint/2010/main" val="293002212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a:t>更生和清算通過的</a:t>
            </a:r>
            <a:r>
              <a:rPr lang="zh-TW" altLang="en-US" b="1" dirty="0" smtClean="0"/>
              <a:t>比例提高</a:t>
            </a:r>
            <a:endParaRPr lang="zh-TW" altLang="en-US" b="1" dirty="0"/>
          </a:p>
        </p:txBody>
      </p:sp>
      <p:sp>
        <p:nvSpPr>
          <p:cNvPr id="4" name="內容版面配置區 3"/>
          <p:cNvSpPr>
            <a:spLocks noGrp="1"/>
          </p:cNvSpPr>
          <p:nvPr>
            <p:ph sz="quarter" idx="1"/>
          </p:nvPr>
        </p:nvSpPr>
        <p:spPr/>
        <p:txBody>
          <a:bodyPr>
            <a:normAutofit lnSpcReduction="10000"/>
          </a:bodyPr>
          <a:lstStyle/>
          <a:p>
            <a:r>
              <a:rPr lang="en-US" altLang="zh-TW" dirty="0" smtClean="0"/>
              <a:t>97</a:t>
            </a:r>
            <a:r>
              <a:rPr lang="zh-TW" altLang="en-US" dirty="0" smtClean="0"/>
              <a:t>年</a:t>
            </a:r>
            <a:r>
              <a:rPr lang="en-US" altLang="zh-TW" dirty="0" smtClean="0"/>
              <a:t>-100</a:t>
            </a:r>
            <a:r>
              <a:rPr lang="zh-TW" altLang="en-US" dirty="0" smtClean="0"/>
              <a:t>年：</a:t>
            </a:r>
            <a:endParaRPr lang="en-US" altLang="zh-TW" dirty="0" smtClean="0"/>
          </a:p>
          <a:p>
            <a:r>
              <a:rPr lang="zh-TW" altLang="en-US" dirty="0" smtClean="0"/>
              <a:t>開始更生</a:t>
            </a:r>
            <a:r>
              <a:rPr lang="en-US" altLang="zh-TW" dirty="0" smtClean="0"/>
              <a:t>38%</a:t>
            </a:r>
            <a:r>
              <a:rPr lang="zh-TW" altLang="en-US" dirty="0" smtClean="0"/>
              <a:t>、認可</a:t>
            </a:r>
            <a:r>
              <a:rPr lang="en-US" altLang="zh-TW" dirty="0" smtClean="0"/>
              <a:t>68%</a:t>
            </a:r>
            <a:r>
              <a:rPr lang="zh-TW" altLang="en-US" dirty="0" smtClean="0"/>
              <a:t>、</a:t>
            </a:r>
            <a:r>
              <a:rPr lang="zh-TW" altLang="en-US" dirty="0"/>
              <a:t>開始</a:t>
            </a:r>
            <a:r>
              <a:rPr lang="zh-TW" altLang="en-US" dirty="0" smtClean="0"/>
              <a:t>清算</a:t>
            </a:r>
            <a:r>
              <a:rPr lang="en-US" altLang="zh-TW" dirty="0" smtClean="0"/>
              <a:t>70%</a:t>
            </a:r>
            <a:r>
              <a:rPr lang="zh-TW" altLang="en-US" dirty="0" smtClean="0"/>
              <a:t>、清算免責</a:t>
            </a:r>
            <a:r>
              <a:rPr lang="en-US" altLang="zh-TW" dirty="0" smtClean="0"/>
              <a:t>9%</a:t>
            </a:r>
          </a:p>
          <a:p>
            <a:r>
              <a:rPr lang="en-US" altLang="zh-TW" dirty="0" smtClean="0"/>
              <a:t>100</a:t>
            </a:r>
            <a:r>
              <a:rPr lang="zh-TW" altLang="en-US" dirty="0" smtClean="0"/>
              <a:t>年</a:t>
            </a:r>
            <a:r>
              <a:rPr lang="en-US" altLang="zh-TW" dirty="0" smtClean="0"/>
              <a:t>-107</a:t>
            </a:r>
            <a:r>
              <a:rPr lang="zh-TW" altLang="en-US" dirty="0" smtClean="0"/>
              <a:t>年：</a:t>
            </a:r>
            <a:endParaRPr lang="en-US" altLang="zh-TW" dirty="0" smtClean="0"/>
          </a:p>
          <a:p>
            <a:r>
              <a:rPr lang="zh-TW" altLang="en-US" dirty="0" smtClean="0"/>
              <a:t>開始更生</a:t>
            </a:r>
            <a:r>
              <a:rPr lang="en-US" altLang="zh-TW" dirty="0" smtClean="0"/>
              <a:t>73%</a:t>
            </a:r>
            <a:r>
              <a:rPr lang="zh-TW" altLang="en-US" dirty="0" smtClean="0"/>
              <a:t>、</a:t>
            </a:r>
            <a:r>
              <a:rPr lang="zh-TW" altLang="en-US" sz="4000" b="1" dirty="0" smtClean="0">
                <a:solidFill>
                  <a:srgbClr val="FF0000"/>
                </a:solidFill>
              </a:rPr>
              <a:t>認可</a:t>
            </a:r>
            <a:r>
              <a:rPr lang="en-US" altLang="zh-TW" sz="4000" b="1" dirty="0" smtClean="0">
                <a:solidFill>
                  <a:srgbClr val="FF0000"/>
                </a:solidFill>
              </a:rPr>
              <a:t>85%</a:t>
            </a:r>
            <a:r>
              <a:rPr lang="zh-TW" altLang="en-US" sz="3200" dirty="0"/>
              <a:t> 、</a:t>
            </a:r>
            <a:r>
              <a:rPr lang="zh-TW" altLang="en-US" dirty="0" smtClean="0"/>
              <a:t>開始清算</a:t>
            </a:r>
            <a:r>
              <a:rPr lang="en-US" altLang="zh-TW" dirty="0" smtClean="0"/>
              <a:t>79%</a:t>
            </a:r>
            <a:r>
              <a:rPr lang="zh-TW" altLang="en-US" dirty="0" smtClean="0"/>
              <a:t>、</a:t>
            </a:r>
            <a:r>
              <a:rPr lang="zh-TW" altLang="en-US" sz="4000" b="1" dirty="0" smtClean="0">
                <a:solidFill>
                  <a:srgbClr val="FF0000"/>
                </a:solidFill>
              </a:rPr>
              <a:t>清算免責</a:t>
            </a:r>
            <a:r>
              <a:rPr lang="en-US" altLang="zh-TW" sz="4000" b="1" dirty="0" smtClean="0">
                <a:solidFill>
                  <a:srgbClr val="FF0000"/>
                </a:solidFill>
              </a:rPr>
              <a:t>55%</a:t>
            </a:r>
            <a:endParaRPr lang="en-US" altLang="zh-TW" b="1" dirty="0" smtClean="0">
              <a:solidFill>
                <a:srgbClr val="FF0000"/>
              </a:solidFill>
            </a:endParaRPr>
          </a:p>
          <a:p>
            <a:r>
              <a:rPr lang="en-US" altLang="zh-TW" dirty="0" smtClean="0"/>
              <a:t>107</a:t>
            </a:r>
            <a:r>
              <a:rPr lang="zh-TW" altLang="en-US" dirty="0" smtClean="0"/>
              <a:t>年底修法後再提高</a:t>
            </a:r>
            <a:endParaRPr lang="en-US" altLang="zh-TW" dirty="0" smtClean="0"/>
          </a:p>
          <a:p>
            <a:pPr marL="0" indent="0">
              <a:buNone/>
            </a:pPr>
            <a:r>
              <a:rPr lang="en-US" altLang="zh-TW" dirty="0" smtClean="0">
                <a:hlinkClick r:id="rId2" action="ppaction://hlinkfile"/>
              </a:rPr>
              <a:t>file</a:t>
            </a:r>
            <a:r>
              <a:rPr lang="en-US" altLang="zh-TW" dirty="0">
                <a:hlinkClick r:id="rId2" action="ppaction://hlinkfile"/>
              </a:rPr>
              <a:t>:///C:/</a:t>
            </a:r>
            <a:r>
              <a:rPr lang="en-US" altLang="zh-TW" dirty="0" smtClean="0">
                <a:hlinkClick r:id="rId2" action="ppaction://hlinkfile"/>
              </a:rPr>
              <a:t>Users/A01-00282/Downloads/t2.pdf</a:t>
            </a:r>
            <a:endParaRPr lang="en-US" altLang="zh-TW" dirty="0" smtClean="0"/>
          </a:p>
          <a:p>
            <a:pPr marL="0" indent="0">
              <a:buNone/>
            </a:pPr>
            <a:r>
              <a:rPr lang="en-US" altLang="zh-TW" dirty="0">
                <a:hlinkClick r:id="rId3"/>
              </a:rPr>
              <a:t>file:///C:/Users/A01-00282/Downloads/t1.pdf</a:t>
            </a:r>
            <a:endParaRPr lang="en-US" altLang="zh-TW" dirty="0" smtClean="0"/>
          </a:p>
        </p:txBody>
      </p:sp>
      <p:sp>
        <p:nvSpPr>
          <p:cNvPr id="5" name="投影片編號版面配置區 4"/>
          <p:cNvSpPr>
            <a:spLocks noGrp="1"/>
          </p:cNvSpPr>
          <p:nvPr>
            <p:ph type="sldNum" sz="quarter" idx="12"/>
          </p:nvPr>
        </p:nvSpPr>
        <p:spPr/>
        <p:txBody>
          <a:bodyPr/>
          <a:lstStyle/>
          <a:p>
            <a:fld id="{0FF54DE5-C571-48E8-A5BC-B369434E2F44}" type="slidenum">
              <a:rPr lang="en-US" altLang="zh-TW" smtClean="0">
                <a:solidFill>
                  <a:srgbClr val="514843">
                    <a:lumMod val="60000"/>
                    <a:lumOff val="40000"/>
                  </a:srgbClr>
                </a:solidFill>
              </a:rPr>
              <a:pPr/>
              <a:t>33</a:t>
            </a:fld>
            <a:endParaRPr lang="zh-TW" altLang="en-US" dirty="0">
              <a:solidFill>
                <a:srgbClr val="514843">
                  <a:lumMod val="60000"/>
                  <a:lumOff val="40000"/>
                </a:srgbClr>
              </a:solidFill>
            </a:endParaRPr>
          </a:p>
        </p:txBody>
      </p:sp>
    </p:spTree>
    <p:extLst>
      <p:ext uri="{BB962C8B-B14F-4D97-AF65-F5344CB8AC3E}">
        <p14:creationId xmlns:p14="http://schemas.microsoft.com/office/powerpoint/2010/main" val="397081280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t>誰可以幫我</a:t>
            </a:r>
            <a:r>
              <a:rPr lang="en-US" altLang="zh-TW" b="1" dirty="0" smtClean="0"/>
              <a:t>?</a:t>
            </a:r>
            <a:endParaRPr lang="zh-TW" altLang="en-US" b="1" dirty="0"/>
          </a:p>
        </p:txBody>
      </p:sp>
      <p:sp>
        <p:nvSpPr>
          <p:cNvPr id="4" name="內容版面配置區 3"/>
          <p:cNvSpPr>
            <a:spLocks noGrp="1"/>
          </p:cNvSpPr>
          <p:nvPr>
            <p:ph sz="quarter" idx="1"/>
          </p:nvPr>
        </p:nvSpPr>
        <p:spPr/>
        <p:txBody>
          <a:bodyPr/>
          <a:lstStyle/>
          <a:p>
            <a:r>
              <a:rPr lang="zh-TW" altLang="en-US" dirty="0" smtClean="0"/>
              <a:t>聽這麼多，有點懂了，但好像還是有些複雜，找代辦公司幫忙吧</a:t>
            </a:r>
            <a:r>
              <a:rPr lang="en-US" altLang="zh-TW" dirty="0" smtClean="0"/>
              <a:t>?</a:t>
            </a:r>
          </a:p>
          <a:p>
            <a:endParaRPr lang="en-US" altLang="zh-TW" dirty="0"/>
          </a:p>
          <a:p>
            <a:r>
              <a:rPr lang="zh-TW" altLang="en-US" sz="3600" b="1" dirty="0" smtClean="0">
                <a:solidFill>
                  <a:srgbClr val="FF0000"/>
                </a:solidFill>
              </a:rPr>
              <a:t>千萬不要找代辦，</a:t>
            </a:r>
            <a:r>
              <a:rPr lang="zh-TW" altLang="en-US" dirty="0" smtClean="0"/>
              <a:t>收錢不辦事，或者亂辦。</a:t>
            </a:r>
            <a:endParaRPr lang="en-US" altLang="zh-TW" dirty="0" smtClean="0"/>
          </a:p>
          <a:p>
            <a:r>
              <a:rPr lang="zh-TW" altLang="en-US" b="1" dirty="0"/>
              <a:t>請找法律扶助</a:t>
            </a:r>
            <a:r>
              <a:rPr lang="zh-TW" altLang="en-US" b="1" dirty="0" smtClean="0"/>
              <a:t>基金會，</a:t>
            </a:r>
            <a:r>
              <a:rPr lang="zh-TW" altLang="en-US" dirty="0" smtClean="0"/>
              <a:t>這是司法院捐助成立的，全國有</a:t>
            </a:r>
            <a:r>
              <a:rPr lang="en-US" altLang="zh-TW" dirty="0" smtClean="0"/>
              <a:t>22</a:t>
            </a:r>
            <a:r>
              <a:rPr lang="zh-TW" altLang="en-US" dirty="0" smtClean="0"/>
              <a:t>個分會都可以申請律師</a:t>
            </a:r>
            <a:endParaRPr lang="en-US" altLang="zh-TW" dirty="0" smtClean="0"/>
          </a:p>
          <a:p>
            <a:r>
              <a:rPr lang="zh-TW" altLang="en-US" dirty="0" smtClean="0"/>
              <a:t>律師會跟債務人面談、幫忙</a:t>
            </a:r>
            <a:r>
              <a:rPr lang="zh-TW" altLang="en-US" dirty="0"/>
              <a:t>寫</a:t>
            </a:r>
            <a:r>
              <a:rPr lang="zh-TW" altLang="en-US" dirty="0" smtClean="0"/>
              <a:t>狀、開庭，不管是調解協商，更生或者清算，債務人不需要付錢給律師。</a:t>
            </a:r>
            <a:endParaRPr lang="en-US" altLang="zh-TW" dirty="0" smtClean="0"/>
          </a:p>
          <a:p>
            <a:endParaRPr lang="zh-TW" altLang="en-US" dirty="0"/>
          </a:p>
        </p:txBody>
      </p:sp>
      <p:sp>
        <p:nvSpPr>
          <p:cNvPr id="5" name="投影片編號版面配置區 4"/>
          <p:cNvSpPr>
            <a:spLocks noGrp="1"/>
          </p:cNvSpPr>
          <p:nvPr>
            <p:ph type="sldNum" sz="quarter" idx="12"/>
          </p:nvPr>
        </p:nvSpPr>
        <p:spPr/>
        <p:txBody>
          <a:bodyPr/>
          <a:lstStyle/>
          <a:p>
            <a:fld id="{0FF54DE5-C571-48E8-A5BC-B369434E2F44}" type="slidenum">
              <a:rPr lang="en-US" altLang="zh-TW" smtClean="0">
                <a:solidFill>
                  <a:srgbClr val="514843">
                    <a:lumMod val="60000"/>
                    <a:lumOff val="40000"/>
                  </a:srgbClr>
                </a:solidFill>
              </a:rPr>
              <a:pPr/>
              <a:t>34</a:t>
            </a:fld>
            <a:endParaRPr lang="zh-TW" altLang="en-US" dirty="0">
              <a:solidFill>
                <a:srgbClr val="514843">
                  <a:lumMod val="60000"/>
                  <a:lumOff val="40000"/>
                </a:srgbClr>
              </a:solidFill>
            </a:endParaRPr>
          </a:p>
        </p:txBody>
      </p:sp>
    </p:spTree>
    <p:extLst>
      <p:ext uri="{BB962C8B-B14F-4D97-AF65-F5344CB8AC3E}">
        <p14:creationId xmlns:p14="http://schemas.microsoft.com/office/powerpoint/2010/main" val="443052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b="1" dirty="0" smtClean="0"/>
              <a:t>不是只有中低收入戶才能</a:t>
            </a:r>
            <a:r>
              <a:rPr lang="zh-TW" altLang="en-US" b="1" dirty="0"/>
              <a:t>申請</a:t>
            </a:r>
            <a:r>
              <a:rPr lang="zh-TW" altLang="en-US" b="1" dirty="0" smtClean="0"/>
              <a:t>免費律師嗎</a:t>
            </a:r>
            <a:r>
              <a:rPr lang="en-US" altLang="zh-TW" b="1" dirty="0" smtClean="0"/>
              <a:t>?</a:t>
            </a:r>
            <a:endParaRPr lang="zh-TW" altLang="en-US" b="1" dirty="0"/>
          </a:p>
        </p:txBody>
      </p:sp>
      <p:sp>
        <p:nvSpPr>
          <p:cNvPr id="4" name="內容版面配置區 3"/>
          <p:cNvSpPr>
            <a:spLocks noGrp="1"/>
          </p:cNvSpPr>
          <p:nvPr>
            <p:ph sz="quarter" idx="1"/>
          </p:nvPr>
        </p:nvSpPr>
        <p:spPr/>
        <p:txBody>
          <a:bodyPr/>
          <a:lstStyle/>
          <a:p>
            <a:r>
              <a:rPr lang="zh-TW" altLang="en-US" sz="3600" b="1" dirty="0">
                <a:solidFill>
                  <a:srgbClr val="FF0000"/>
                </a:solidFill>
              </a:rPr>
              <a:t>不是這樣喔</a:t>
            </a:r>
            <a:r>
              <a:rPr lang="zh-TW" altLang="en-US" sz="3600" b="1" dirty="0" smtClean="0">
                <a:solidFill>
                  <a:srgbClr val="FF0000"/>
                </a:solidFill>
              </a:rPr>
              <a:t>。</a:t>
            </a:r>
            <a:endParaRPr lang="en-US" altLang="zh-TW" sz="3600" b="1" dirty="0" smtClean="0">
              <a:solidFill>
                <a:srgbClr val="FF0000"/>
              </a:solidFill>
            </a:endParaRPr>
          </a:p>
          <a:p>
            <a:endParaRPr lang="en-US" altLang="zh-TW" b="1" dirty="0" smtClean="0"/>
          </a:p>
          <a:p>
            <a:r>
              <a:rPr lang="zh-TW" altLang="en-US" b="1" dirty="0" smtClean="0"/>
              <a:t>法</a:t>
            </a:r>
            <a:r>
              <a:rPr lang="zh-TW" altLang="en-US" b="1" dirty="0"/>
              <a:t>扶會</a:t>
            </a:r>
            <a:r>
              <a:rPr lang="zh-TW" altLang="en-US" b="1" dirty="0" smtClean="0"/>
              <a:t>從</a:t>
            </a:r>
            <a:r>
              <a:rPr lang="en-US" altLang="zh-TW" b="1" dirty="0" smtClean="0"/>
              <a:t>95</a:t>
            </a:r>
            <a:r>
              <a:rPr lang="zh-TW" altLang="en-US" b="1" dirty="0" smtClean="0"/>
              <a:t>年就一直幫忙債務人，也修改法律扶助法，讓</a:t>
            </a:r>
            <a:r>
              <a:rPr lang="zh-TW" altLang="en-US" sz="3200" b="1" dirty="0" smtClean="0">
                <a:solidFill>
                  <a:srgbClr val="FF0000"/>
                </a:solidFill>
              </a:rPr>
              <a:t>申請消債案件的債務人幾乎都會通過</a:t>
            </a:r>
            <a:r>
              <a:rPr lang="zh-TW" altLang="en-US" b="1" dirty="0" smtClean="0"/>
              <a:t>，可以有專業的律師幫忙</a:t>
            </a:r>
            <a:endParaRPr lang="en-US" altLang="zh-TW" b="1" dirty="0" smtClean="0"/>
          </a:p>
          <a:p>
            <a:endParaRPr lang="en-US" altLang="zh-TW" b="1" dirty="0"/>
          </a:p>
          <a:p>
            <a:r>
              <a:rPr lang="zh-TW" altLang="en-US" b="1" dirty="0"/>
              <a:t>簡便的</a:t>
            </a:r>
            <a:r>
              <a:rPr lang="zh-TW" altLang="en-US" b="1" dirty="0" smtClean="0"/>
              <a:t>申請程序：</a:t>
            </a:r>
            <a:r>
              <a:rPr lang="en-US" altLang="zh-TW" dirty="0">
                <a:hlinkClick r:id="rId2"/>
              </a:rPr>
              <a:t>https://www.laf.org.tw/</a:t>
            </a:r>
            <a:endParaRPr lang="en-US" altLang="zh-TW" b="1" dirty="0" smtClean="0"/>
          </a:p>
          <a:p>
            <a:endParaRPr lang="en-US" altLang="zh-TW" b="1" dirty="0"/>
          </a:p>
          <a:p>
            <a:endParaRPr lang="en-US" altLang="zh-TW" b="1" dirty="0" smtClean="0"/>
          </a:p>
          <a:p>
            <a:endParaRPr lang="en-US" altLang="zh-TW" dirty="0"/>
          </a:p>
          <a:p>
            <a:pPr marL="0" indent="0">
              <a:buNone/>
            </a:pPr>
            <a:endParaRPr lang="zh-TW" altLang="en-US" dirty="0"/>
          </a:p>
        </p:txBody>
      </p:sp>
      <p:sp>
        <p:nvSpPr>
          <p:cNvPr id="5" name="投影片編號版面配置區 4"/>
          <p:cNvSpPr>
            <a:spLocks noGrp="1"/>
          </p:cNvSpPr>
          <p:nvPr>
            <p:ph type="sldNum" sz="quarter" idx="12"/>
          </p:nvPr>
        </p:nvSpPr>
        <p:spPr/>
        <p:txBody>
          <a:bodyPr/>
          <a:lstStyle/>
          <a:p>
            <a:fld id="{0FF54DE5-C571-48E8-A5BC-B369434E2F44}" type="slidenum">
              <a:rPr lang="en-US" altLang="zh-TW" smtClean="0">
                <a:solidFill>
                  <a:srgbClr val="514843">
                    <a:lumMod val="60000"/>
                    <a:lumOff val="40000"/>
                  </a:srgbClr>
                </a:solidFill>
              </a:rPr>
              <a:pPr/>
              <a:t>35</a:t>
            </a:fld>
            <a:endParaRPr lang="zh-TW" altLang="en-US" dirty="0">
              <a:solidFill>
                <a:srgbClr val="514843">
                  <a:lumMod val="60000"/>
                  <a:lumOff val="40000"/>
                </a:srgbClr>
              </a:solidFill>
            </a:endParaRPr>
          </a:p>
        </p:txBody>
      </p:sp>
    </p:spTree>
    <p:extLst>
      <p:ext uri="{BB962C8B-B14F-4D97-AF65-F5344CB8AC3E}">
        <p14:creationId xmlns:p14="http://schemas.microsoft.com/office/powerpoint/2010/main" val="181316747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請認清是</a:t>
            </a:r>
            <a:r>
              <a:rPr lang="zh-TW" altLang="en-US" b="1" dirty="0">
                <a:solidFill>
                  <a:srgbClr val="FF0000"/>
                </a:solidFill>
              </a:rPr>
              <a:t>法律扶助基金會</a:t>
            </a:r>
            <a:r>
              <a:rPr lang="zh-TW" altLang="en-US" dirty="0"/>
              <a:t>，差一字差很多</a:t>
            </a:r>
            <a:endParaRPr lang="en-US" altLang="zh-TW" dirty="0"/>
          </a:p>
        </p:txBody>
      </p:sp>
      <p:sp>
        <p:nvSpPr>
          <p:cNvPr id="3" name="投影片編號版面配置區 2"/>
          <p:cNvSpPr>
            <a:spLocks noGrp="1"/>
          </p:cNvSpPr>
          <p:nvPr>
            <p:ph type="sldNum" sz="quarter" idx="12"/>
          </p:nvPr>
        </p:nvSpPr>
        <p:spPr/>
        <p:txBody>
          <a:bodyPr/>
          <a:lstStyle/>
          <a:p>
            <a:fld id="{0FF54DE5-C571-48E8-A5BC-B369434E2F44}" type="slidenum">
              <a:rPr lang="en-US" altLang="zh-TW" smtClean="0">
                <a:solidFill>
                  <a:srgbClr val="514843">
                    <a:lumMod val="60000"/>
                    <a:lumOff val="40000"/>
                  </a:srgbClr>
                </a:solidFill>
              </a:rPr>
              <a:pPr/>
              <a:t>36</a:t>
            </a:fld>
            <a:endParaRPr lang="zh-TW" altLang="en-US" dirty="0">
              <a:solidFill>
                <a:srgbClr val="514843">
                  <a:lumMod val="60000"/>
                  <a:lumOff val="40000"/>
                </a:srgbClr>
              </a:solidFill>
            </a:endParaRPr>
          </a:p>
        </p:txBody>
      </p:sp>
      <p:sp>
        <p:nvSpPr>
          <p:cNvPr id="4" name="內容版面配置區 3"/>
          <p:cNvSpPr>
            <a:spLocks noGrp="1"/>
          </p:cNvSpPr>
          <p:nvPr>
            <p:ph sz="quarter" idx="1"/>
          </p:nvPr>
        </p:nvSpPr>
        <p:spPr/>
        <p:txBody>
          <a:bodyPr>
            <a:normAutofit lnSpcReduction="10000"/>
          </a:bodyPr>
          <a:lstStyle/>
          <a:p>
            <a:r>
              <a:rPr lang="en-US" altLang="zh-TW" sz="2000" dirty="0">
                <a:hlinkClick r:id="rId2"/>
              </a:rPr>
              <a:t>http://www.sla.org.tw/?</a:t>
            </a:r>
            <a:r>
              <a:rPr lang="en-US" altLang="zh-TW" sz="2000" dirty="0" smtClean="0">
                <a:hlinkClick r:id="rId2"/>
              </a:rPr>
              <a:t>gclid=CjwKCAjw04vpBRB3EiwA0IieakClXVwAjMMBB9DfOvx00OHmNNI-qWp4GUAXMlqv5BUXG3C40P8bjRoCz2YQAvD_BwE</a:t>
            </a:r>
            <a:endParaRPr lang="en-US" altLang="zh-TW" sz="2000" dirty="0" smtClean="0"/>
          </a:p>
          <a:p>
            <a:r>
              <a:rPr lang="en-US" altLang="zh-TW" sz="2000" dirty="0" smtClean="0">
                <a:hlinkClick r:id="rId3"/>
              </a:rPr>
              <a:t>https://lla.com.tw/?ads=GO&amp;gclid=CjwKCAjw04vpBRB3EiwA0Iieaor3nfB4FKQSZxlnRjwEJGlx4AdygkbM_Pbp8XZalCoR_kgpM44TRhoC-_AQAvD_BwE</a:t>
            </a:r>
            <a:endParaRPr lang="en-US" altLang="zh-TW" sz="2000" dirty="0" smtClean="0"/>
          </a:p>
          <a:p>
            <a:r>
              <a:rPr lang="en-US" altLang="zh-TW" sz="2000" dirty="0" smtClean="0">
                <a:hlinkClick r:id="rId4"/>
              </a:rPr>
              <a:t>https://itfa.com.tw/index.aspx</a:t>
            </a:r>
            <a:endParaRPr lang="en-US" altLang="zh-TW" sz="2000" dirty="0" smtClean="0"/>
          </a:p>
          <a:p>
            <a:r>
              <a:rPr lang="en-US" altLang="zh-TW" sz="2000" dirty="0">
                <a:hlinkClick r:id="rId5"/>
              </a:rPr>
              <a:t>http://www.0809090999.com.tw/?gclid=CjwKCAjw04vpBRB3EiwA0IieaguVg9sgoOg5RhxbFJSk1dlA3WsYxQjq37Bwu1kNIi0GMRiz32prtBoCKnEQAvD_BwE</a:t>
            </a:r>
            <a:endParaRPr lang="en-US" altLang="zh-TW" sz="2000" dirty="0" smtClean="0"/>
          </a:p>
          <a:p>
            <a:r>
              <a:rPr lang="en-US" altLang="zh-TW" sz="2000" dirty="0">
                <a:hlinkClick r:id="rId6"/>
              </a:rPr>
              <a:t>https://www.law119.org.tw/google/?</a:t>
            </a:r>
            <a:r>
              <a:rPr lang="en-US" altLang="zh-TW" sz="2000" dirty="0" smtClean="0">
                <a:hlinkClick r:id="rId6"/>
              </a:rPr>
              <a:t>gclid=CjwKCAjw04vpBRB3EiwA0IieapzA4aZkSZrRr5BC4716b180cd_EV4eZvUOZWrIWg5pQnE6W45K3RxoCfsgQAvD_BwE</a:t>
            </a:r>
            <a:endParaRPr lang="en-US" altLang="zh-TW" sz="2000" dirty="0" smtClean="0"/>
          </a:p>
          <a:p>
            <a:r>
              <a:rPr lang="en-US" altLang="zh-TW" sz="2000" dirty="0" smtClean="0">
                <a:hlinkClick r:id="rId7"/>
              </a:rPr>
              <a:t>https</a:t>
            </a:r>
            <a:r>
              <a:rPr lang="en-US" altLang="zh-TW" sz="2000" dirty="0">
                <a:hlinkClick r:id="rId7"/>
              </a:rPr>
              <a:t>://www.imoney.com.tw/article/negotiation/debt-negotiation-process</a:t>
            </a:r>
            <a:r>
              <a:rPr lang="en-US" altLang="zh-TW" sz="2000" dirty="0" smtClean="0">
                <a:hlinkClick r:id="rId7"/>
              </a:rPr>
              <a:t>/</a:t>
            </a:r>
            <a:endParaRPr lang="en-US" altLang="zh-TW" sz="2000" dirty="0" smtClean="0"/>
          </a:p>
          <a:p>
            <a:endParaRPr lang="en-US" altLang="zh-TW" sz="2000" dirty="0" smtClean="0"/>
          </a:p>
          <a:p>
            <a:endParaRPr lang="en-US" altLang="zh-TW" dirty="0" smtClean="0"/>
          </a:p>
          <a:p>
            <a:endParaRPr lang="zh-TW" altLang="en-US" dirty="0"/>
          </a:p>
        </p:txBody>
      </p:sp>
    </p:spTree>
    <p:extLst>
      <p:ext uri="{BB962C8B-B14F-4D97-AF65-F5344CB8AC3E}">
        <p14:creationId xmlns:p14="http://schemas.microsoft.com/office/powerpoint/2010/main" val="354688857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a:t>債務人要和律師一起</a:t>
            </a:r>
            <a:r>
              <a:rPr lang="zh-TW" altLang="en-US" b="1" dirty="0" smtClean="0"/>
              <a:t>努力</a:t>
            </a:r>
            <a:endParaRPr lang="zh-TW" altLang="en-US" b="1" dirty="0"/>
          </a:p>
        </p:txBody>
      </p:sp>
      <p:sp>
        <p:nvSpPr>
          <p:cNvPr id="4" name="內容版面配置區 3"/>
          <p:cNvSpPr>
            <a:spLocks noGrp="1"/>
          </p:cNvSpPr>
          <p:nvPr>
            <p:ph sz="quarter" idx="1"/>
          </p:nvPr>
        </p:nvSpPr>
        <p:spPr/>
        <p:txBody>
          <a:bodyPr/>
          <a:lstStyle/>
          <a:p>
            <a:r>
              <a:rPr lang="zh-TW" altLang="en-US" b="1" dirty="0" smtClean="0"/>
              <a:t>律師會跟你一起討論案件、協助你整理資料，寫狀、開庭</a:t>
            </a:r>
            <a:endParaRPr lang="en-US" altLang="zh-TW" b="1" dirty="0" smtClean="0"/>
          </a:p>
          <a:p>
            <a:endParaRPr lang="en-US" altLang="zh-TW" b="1" dirty="0"/>
          </a:p>
          <a:p>
            <a:r>
              <a:rPr lang="zh-TW" altLang="en-US" b="1" dirty="0" smtClean="0"/>
              <a:t>但是，債務人也要一起努力、配合律師才能順利處理債務</a:t>
            </a:r>
            <a:endParaRPr lang="en-US" altLang="zh-TW" b="1" dirty="0" smtClean="0"/>
          </a:p>
          <a:p>
            <a:pPr marL="0" indent="0">
              <a:buNone/>
            </a:pPr>
            <a:endParaRPr lang="zh-TW" altLang="en-US" dirty="0"/>
          </a:p>
        </p:txBody>
      </p:sp>
      <p:sp>
        <p:nvSpPr>
          <p:cNvPr id="5" name="投影片編號版面配置區 4"/>
          <p:cNvSpPr>
            <a:spLocks noGrp="1"/>
          </p:cNvSpPr>
          <p:nvPr>
            <p:ph type="sldNum" sz="quarter" idx="12"/>
          </p:nvPr>
        </p:nvSpPr>
        <p:spPr/>
        <p:txBody>
          <a:bodyPr/>
          <a:lstStyle/>
          <a:p>
            <a:fld id="{0FF54DE5-C571-48E8-A5BC-B369434E2F44}" type="slidenum">
              <a:rPr lang="en-US" altLang="zh-TW" smtClean="0">
                <a:solidFill>
                  <a:srgbClr val="514843">
                    <a:lumMod val="60000"/>
                    <a:lumOff val="40000"/>
                  </a:srgbClr>
                </a:solidFill>
              </a:rPr>
              <a:pPr/>
              <a:t>37</a:t>
            </a:fld>
            <a:endParaRPr lang="zh-TW" altLang="en-US" dirty="0">
              <a:solidFill>
                <a:srgbClr val="514843">
                  <a:lumMod val="60000"/>
                  <a:lumOff val="40000"/>
                </a:srgbClr>
              </a:solidFill>
            </a:endParaRPr>
          </a:p>
        </p:txBody>
      </p:sp>
    </p:spTree>
    <p:extLst>
      <p:ext uri="{BB962C8B-B14F-4D97-AF65-F5344CB8AC3E}">
        <p14:creationId xmlns:p14="http://schemas.microsoft.com/office/powerpoint/2010/main" val="135228821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總複習</a:t>
            </a:r>
            <a:endParaRPr lang="zh-TW" altLang="en-US" dirty="0"/>
          </a:p>
        </p:txBody>
      </p:sp>
      <p:sp>
        <p:nvSpPr>
          <p:cNvPr id="3" name="投影片編號版面配置區 2"/>
          <p:cNvSpPr>
            <a:spLocks noGrp="1"/>
          </p:cNvSpPr>
          <p:nvPr>
            <p:ph type="sldNum" sz="quarter" idx="12"/>
          </p:nvPr>
        </p:nvSpPr>
        <p:spPr/>
        <p:txBody>
          <a:bodyPr/>
          <a:lstStyle/>
          <a:p>
            <a:fld id="{0FF54DE5-C571-48E8-A5BC-B369434E2F44}" type="slidenum">
              <a:rPr lang="en-US" altLang="zh-TW" smtClean="0">
                <a:solidFill>
                  <a:srgbClr val="514843">
                    <a:lumMod val="60000"/>
                    <a:lumOff val="40000"/>
                  </a:srgbClr>
                </a:solidFill>
              </a:rPr>
              <a:pPr/>
              <a:t>38</a:t>
            </a:fld>
            <a:endParaRPr lang="zh-TW" altLang="en-US" dirty="0">
              <a:solidFill>
                <a:srgbClr val="514843">
                  <a:lumMod val="60000"/>
                  <a:lumOff val="40000"/>
                </a:srgbClr>
              </a:solidFill>
            </a:endParaRPr>
          </a:p>
        </p:txBody>
      </p:sp>
      <p:pic>
        <p:nvPicPr>
          <p:cNvPr id="5" name="Picture 2"/>
          <p:cNvPicPr>
            <a:picLocks noGrp="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190500" y="1527174"/>
            <a:ext cx="8813800" cy="4949825"/>
          </a:xfrm>
          <a:prstGeom prst="rect">
            <a:avLst/>
          </a:prstGeom>
        </p:spPr>
      </p:pic>
    </p:spTree>
    <p:extLst>
      <p:ext uri="{BB962C8B-B14F-4D97-AF65-F5344CB8AC3E}">
        <p14:creationId xmlns:p14="http://schemas.microsoft.com/office/powerpoint/2010/main" val="17650320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endParaRPr lang="zh-TW" altLang="en-US" sz="3400" b="1" dirty="0">
              <a:solidFill>
                <a:srgbClr val="FF0000"/>
              </a:solidFill>
              <a:latin typeface="微軟正黑體"/>
              <a:ea typeface="微軟正黑體"/>
              <a:cs typeface="+mn-cs"/>
            </a:endParaRPr>
          </a:p>
        </p:txBody>
      </p:sp>
      <p:sp>
        <p:nvSpPr>
          <p:cNvPr id="3" name="投影片編號版面配置區 2"/>
          <p:cNvSpPr>
            <a:spLocks noGrp="1"/>
          </p:cNvSpPr>
          <p:nvPr>
            <p:ph type="sldNum" sz="quarter" idx="12"/>
          </p:nvPr>
        </p:nvSpPr>
        <p:spPr/>
        <p:txBody>
          <a:bodyPr/>
          <a:lstStyle/>
          <a:p>
            <a:fld id="{0FF54DE5-C571-48E8-A5BC-B369434E2F44}" type="slidenum">
              <a:rPr lang="en-US" altLang="zh-TW" smtClean="0">
                <a:solidFill>
                  <a:srgbClr val="514843">
                    <a:lumMod val="60000"/>
                    <a:lumOff val="40000"/>
                  </a:srgbClr>
                </a:solidFill>
              </a:rPr>
              <a:pPr/>
              <a:t>39</a:t>
            </a:fld>
            <a:endParaRPr lang="zh-TW" altLang="en-US" dirty="0">
              <a:solidFill>
                <a:srgbClr val="514843">
                  <a:lumMod val="60000"/>
                  <a:lumOff val="40000"/>
                </a:srgbClr>
              </a:solidFill>
            </a:endParaRPr>
          </a:p>
        </p:txBody>
      </p:sp>
      <p:sp>
        <p:nvSpPr>
          <p:cNvPr id="4" name="內容版面配置區 3"/>
          <p:cNvSpPr>
            <a:spLocks noGrp="1"/>
          </p:cNvSpPr>
          <p:nvPr>
            <p:ph sz="quarter" idx="1"/>
          </p:nvPr>
        </p:nvSpPr>
        <p:spPr>
          <a:xfrm>
            <a:off x="0" y="1527048"/>
            <a:ext cx="9144000" cy="4572000"/>
          </a:xfrm>
        </p:spPr>
        <p:txBody>
          <a:bodyPr>
            <a:normAutofit/>
          </a:bodyPr>
          <a:lstStyle/>
          <a:p>
            <a:pPr marL="0" indent="0" algn="ctr">
              <a:buClr>
                <a:srgbClr val="D16349"/>
              </a:buClr>
              <a:buNone/>
            </a:pPr>
            <a:endParaRPr lang="en-US" altLang="zh-TW" sz="4400" b="1" dirty="0" smtClean="0">
              <a:solidFill>
                <a:srgbClr val="FF0000"/>
              </a:solidFill>
              <a:latin typeface="微軟正黑體"/>
              <a:ea typeface="微軟正黑體"/>
            </a:endParaRPr>
          </a:p>
          <a:p>
            <a:pPr marL="0" indent="0" algn="ctr">
              <a:buClr>
                <a:srgbClr val="D16349"/>
              </a:buClr>
              <a:buNone/>
            </a:pPr>
            <a:endParaRPr lang="en-US" altLang="zh-TW" sz="4400" b="1" dirty="0">
              <a:solidFill>
                <a:srgbClr val="FF0000"/>
              </a:solidFill>
              <a:latin typeface="微軟正黑體"/>
              <a:ea typeface="微軟正黑體"/>
            </a:endParaRPr>
          </a:p>
          <a:p>
            <a:pPr marL="0" indent="0" algn="ctr">
              <a:buClr>
                <a:srgbClr val="D16349"/>
              </a:buClr>
              <a:buNone/>
            </a:pPr>
            <a:r>
              <a:rPr lang="zh-TW" altLang="en-US" sz="4400" b="1" dirty="0" smtClean="0">
                <a:solidFill>
                  <a:srgbClr val="FF0000"/>
                </a:solidFill>
                <a:latin typeface="微軟正黑體"/>
                <a:ea typeface="微軟正黑體"/>
              </a:rPr>
              <a:t>誠實</a:t>
            </a:r>
            <a:r>
              <a:rPr lang="zh-TW" altLang="en-US" sz="4400" b="1" dirty="0">
                <a:solidFill>
                  <a:srgbClr val="FF0000"/>
                </a:solidFill>
                <a:latin typeface="微軟正黑體"/>
                <a:ea typeface="微軟正黑體"/>
              </a:rPr>
              <a:t>勇敢，債務一定有解決的機會</a:t>
            </a:r>
          </a:p>
          <a:p>
            <a:pPr marL="0" lvl="0" indent="0" algn="ctr">
              <a:buClr>
                <a:srgbClr val="D16349"/>
              </a:buClr>
              <a:buNone/>
            </a:pPr>
            <a:endParaRPr lang="en-US" altLang="zh-TW" sz="4800" b="1" dirty="0" smtClean="0">
              <a:solidFill>
                <a:srgbClr val="FF0000"/>
              </a:solidFill>
              <a:latin typeface="微軟正黑體"/>
              <a:ea typeface="微軟正黑體"/>
            </a:endParaRPr>
          </a:p>
        </p:txBody>
      </p:sp>
    </p:spTree>
    <p:extLst>
      <p:ext uri="{BB962C8B-B14F-4D97-AF65-F5344CB8AC3E}">
        <p14:creationId xmlns:p14="http://schemas.microsoft.com/office/powerpoint/2010/main" val="27342795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t>但是</a:t>
            </a:r>
            <a:r>
              <a:rPr lang="en-US" altLang="zh-TW" b="1" dirty="0" smtClean="0"/>
              <a:t>…</a:t>
            </a:r>
            <a:endParaRPr lang="zh-TW" altLang="en-US" b="1" dirty="0"/>
          </a:p>
        </p:txBody>
      </p:sp>
      <p:sp>
        <p:nvSpPr>
          <p:cNvPr id="4" name="內容版面配置區 3"/>
          <p:cNvSpPr>
            <a:spLocks noGrp="1"/>
          </p:cNvSpPr>
          <p:nvPr>
            <p:ph sz="quarter" idx="1"/>
          </p:nvPr>
        </p:nvSpPr>
        <p:spPr/>
        <p:txBody>
          <a:bodyPr/>
          <a:lstStyle/>
          <a:p>
            <a:pPr algn="ctr"/>
            <a:endParaRPr lang="en-US" altLang="zh-TW" dirty="0"/>
          </a:p>
          <a:p>
            <a:r>
              <a:rPr lang="zh-TW" altLang="en-US" sz="3200" b="1" dirty="0" smtClean="0"/>
              <a:t>難道過度消費，就不能有機會</a:t>
            </a:r>
            <a:r>
              <a:rPr lang="en-US" altLang="zh-TW" sz="3200" b="1" dirty="0" smtClean="0"/>
              <a:t>??</a:t>
            </a:r>
          </a:p>
          <a:p>
            <a:r>
              <a:rPr lang="zh-TW" altLang="en-US" sz="3200" b="1" dirty="0" smtClean="0"/>
              <a:t>難道賺不到足夠生活的錢，就該陷入絕境</a:t>
            </a:r>
            <a:r>
              <a:rPr lang="en-US" altLang="zh-TW" sz="3200" b="1" dirty="0" smtClean="0"/>
              <a:t>??</a:t>
            </a:r>
          </a:p>
          <a:p>
            <a:r>
              <a:rPr lang="zh-TW" altLang="en-US" sz="3200" b="1" dirty="0"/>
              <a:t>誰願意生病，還不能看健保</a:t>
            </a:r>
            <a:r>
              <a:rPr lang="en-US" altLang="zh-TW" sz="3200" b="1" dirty="0" smtClean="0"/>
              <a:t>??</a:t>
            </a:r>
          </a:p>
          <a:p>
            <a:endParaRPr lang="en-US" altLang="zh-TW" sz="3200" b="1" dirty="0" smtClean="0"/>
          </a:p>
          <a:p>
            <a:r>
              <a:rPr lang="zh-TW" altLang="en-US" sz="3200" b="1" dirty="0" smtClean="0"/>
              <a:t>難道這些人就必須忍受奪命連環</a:t>
            </a:r>
            <a:r>
              <a:rPr lang="en-US" altLang="zh-TW" sz="3200" b="1" dirty="0" smtClean="0"/>
              <a:t>CALL</a:t>
            </a:r>
            <a:r>
              <a:rPr lang="zh-TW" altLang="en-US" sz="3200" b="1" dirty="0" smtClean="0"/>
              <a:t>的催債、導致生病、自殺、小孩也不敢上學、夫妻離婚</a:t>
            </a:r>
            <a:r>
              <a:rPr lang="en-US" altLang="zh-TW" sz="3200" b="1" dirty="0" smtClean="0"/>
              <a:t>…</a:t>
            </a:r>
            <a:r>
              <a:rPr lang="zh-TW" altLang="en-US" sz="3200" b="1" dirty="0" smtClean="0"/>
              <a:t>嗎</a:t>
            </a:r>
            <a:r>
              <a:rPr lang="en-US" altLang="zh-TW" sz="3200" b="1" dirty="0" smtClean="0"/>
              <a:t>??</a:t>
            </a:r>
          </a:p>
          <a:p>
            <a:endParaRPr lang="en-US" altLang="zh-TW" dirty="0"/>
          </a:p>
          <a:p>
            <a:pPr marL="0" indent="0">
              <a:buNone/>
            </a:pPr>
            <a:endParaRPr lang="zh-TW" altLang="en-US" dirty="0"/>
          </a:p>
        </p:txBody>
      </p:sp>
      <p:sp>
        <p:nvSpPr>
          <p:cNvPr id="6" name="投影片編號版面配置區 5"/>
          <p:cNvSpPr>
            <a:spLocks noGrp="1"/>
          </p:cNvSpPr>
          <p:nvPr>
            <p:ph type="sldNum" sz="quarter" idx="12"/>
          </p:nvPr>
        </p:nvSpPr>
        <p:spPr/>
        <p:txBody>
          <a:bodyPr/>
          <a:lstStyle/>
          <a:p>
            <a:fld id="{0FF54DE5-C571-48E8-A5BC-B369434E2F44}" type="slidenum">
              <a:rPr lang="en-US" altLang="zh-TW" smtClean="0">
                <a:solidFill>
                  <a:srgbClr val="514843">
                    <a:lumMod val="60000"/>
                    <a:lumOff val="40000"/>
                  </a:srgbClr>
                </a:solidFill>
              </a:rPr>
              <a:pPr/>
              <a:t>4</a:t>
            </a:fld>
            <a:endParaRPr lang="zh-TW" altLang="en-US" dirty="0">
              <a:solidFill>
                <a:srgbClr val="514843">
                  <a:lumMod val="60000"/>
                  <a:lumOff val="40000"/>
                </a:srgbClr>
              </a:solidFill>
            </a:endParaRPr>
          </a:p>
        </p:txBody>
      </p:sp>
    </p:spTree>
    <p:extLst>
      <p:ext uri="{BB962C8B-B14F-4D97-AF65-F5344CB8AC3E}">
        <p14:creationId xmlns:p14="http://schemas.microsoft.com/office/powerpoint/2010/main" val="20779327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3200" b="1" dirty="0"/>
              <a:t>債務人遭遇的困境、難題</a:t>
            </a:r>
            <a:endParaRPr lang="zh-TW" altLang="en-US" dirty="0"/>
          </a:p>
        </p:txBody>
      </p:sp>
      <p:sp>
        <p:nvSpPr>
          <p:cNvPr id="3" name="投影片編號版面配置區 2"/>
          <p:cNvSpPr>
            <a:spLocks noGrp="1"/>
          </p:cNvSpPr>
          <p:nvPr>
            <p:ph type="sldNum" sz="quarter" idx="12"/>
          </p:nvPr>
        </p:nvSpPr>
        <p:spPr/>
        <p:txBody>
          <a:bodyPr/>
          <a:lstStyle/>
          <a:p>
            <a:fld id="{0FF54DE5-C571-48E8-A5BC-B369434E2F44}" type="slidenum">
              <a:rPr lang="en-US" altLang="zh-TW" smtClean="0">
                <a:solidFill>
                  <a:srgbClr val="514843">
                    <a:lumMod val="60000"/>
                    <a:lumOff val="40000"/>
                  </a:srgbClr>
                </a:solidFill>
              </a:rPr>
              <a:pPr/>
              <a:t>5</a:t>
            </a:fld>
            <a:endParaRPr lang="zh-TW" altLang="en-US" dirty="0">
              <a:solidFill>
                <a:srgbClr val="514843">
                  <a:lumMod val="60000"/>
                  <a:lumOff val="40000"/>
                </a:srgbClr>
              </a:solidFill>
            </a:endParaRPr>
          </a:p>
        </p:txBody>
      </p:sp>
      <p:graphicFrame>
        <p:nvGraphicFramePr>
          <p:cNvPr id="5" name="內容版面配置區 4"/>
          <p:cNvGraphicFramePr>
            <a:graphicFrameLocks noGrp="1"/>
          </p:cNvGraphicFramePr>
          <p:nvPr>
            <p:ph sz="quarter" idx="1"/>
            <p:extLst>
              <p:ext uri="{D42A27DB-BD31-4B8C-83A1-F6EECF244321}">
                <p14:modId xmlns:p14="http://schemas.microsoft.com/office/powerpoint/2010/main" val="3662980238"/>
              </p:ext>
            </p:extLst>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52567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t>社會現象</a:t>
            </a:r>
            <a:endParaRPr lang="zh-TW" altLang="en-US" b="1" dirty="0"/>
          </a:p>
        </p:txBody>
      </p:sp>
      <p:sp>
        <p:nvSpPr>
          <p:cNvPr id="3" name="投影片編號版面配置區 2"/>
          <p:cNvSpPr>
            <a:spLocks noGrp="1"/>
          </p:cNvSpPr>
          <p:nvPr>
            <p:ph type="sldNum" sz="quarter" idx="12"/>
          </p:nvPr>
        </p:nvSpPr>
        <p:spPr/>
        <p:txBody>
          <a:bodyPr/>
          <a:lstStyle/>
          <a:p>
            <a:fld id="{0FF54DE5-C571-48E8-A5BC-B369434E2F44}" type="slidenum">
              <a:rPr lang="en-US" altLang="zh-TW" smtClean="0">
                <a:solidFill>
                  <a:srgbClr val="514843">
                    <a:lumMod val="60000"/>
                    <a:lumOff val="40000"/>
                  </a:srgbClr>
                </a:solidFill>
              </a:rPr>
              <a:pPr/>
              <a:t>6</a:t>
            </a:fld>
            <a:endParaRPr lang="zh-TW" altLang="en-US" dirty="0">
              <a:solidFill>
                <a:srgbClr val="514843">
                  <a:lumMod val="60000"/>
                  <a:lumOff val="40000"/>
                </a:srgbClr>
              </a:solidFill>
            </a:endParaRPr>
          </a:p>
        </p:txBody>
      </p:sp>
      <p:sp>
        <p:nvSpPr>
          <p:cNvPr id="4" name="內容版面配置區 3"/>
          <p:cNvSpPr>
            <a:spLocks noGrp="1"/>
          </p:cNvSpPr>
          <p:nvPr>
            <p:ph sz="quarter" idx="1"/>
          </p:nvPr>
        </p:nvSpPr>
        <p:spPr/>
        <p:txBody>
          <a:bodyPr>
            <a:noAutofit/>
          </a:bodyPr>
          <a:lstStyle/>
          <a:p>
            <a:r>
              <a:rPr lang="en-US" altLang="zh-TW" sz="2400" dirty="0">
                <a:hlinkClick r:id="rId2"/>
              </a:rPr>
              <a:t>https://www.google.com/search?q=%E5%82%B5%E5%8B%99+%</a:t>
            </a:r>
            <a:r>
              <a:rPr lang="en-US" altLang="zh-TW" sz="2400" dirty="0" smtClean="0">
                <a:hlinkClick r:id="rId2"/>
              </a:rPr>
              <a:t>E8%87%AA%E6%AE%BA&amp;rlz=1C1NHXL_zh-TWTW782TW782&amp;sxsrf=ALeKk00hFDzKhNzhD_Z1neJDogF9ogICcA:1591937047329&amp;source=lnms&amp;tbm=nws&amp;sa=X&amp;ved=2ahUKEwiZtdfRu_vpAhUKc5QKHXs6BvcQ_AUoAXoECAwQAw&amp;biw=1536&amp;bih=750</a:t>
            </a:r>
            <a:endParaRPr lang="en-US" altLang="zh-TW" sz="2200" dirty="0" smtClean="0">
              <a:hlinkClick r:id="rId3"/>
            </a:endParaRPr>
          </a:p>
        </p:txBody>
      </p:sp>
    </p:spTree>
    <p:extLst>
      <p:ext uri="{BB962C8B-B14F-4D97-AF65-F5344CB8AC3E}">
        <p14:creationId xmlns:p14="http://schemas.microsoft.com/office/powerpoint/2010/main" val="34988598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b="1" dirty="0" smtClean="0"/>
              <a:t>怎麼辦</a:t>
            </a:r>
            <a:r>
              <a:rPr lang="en-US" altLang="zh-TW" b="1" dirty="0" smtClean="0"/>
              <a:t>???????</a:t>
            </a:r>
            <a:endParaRPr lang="zh-TW" altLang="en-US" b="1" dirty="0"/>
          </a:p>
        </p:txBody>
      </p:sp>
      <p:pic>
        <p:nvPicPr>
          <p:cNvPr id="1028" name="Picture 4" descr="ãæéº¼è¾¦ãçåçæå°çµæ"/>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867" y="1725611"/>
            <a:ext cx="8796866" cy="4692121"/>
          </a:xfrm>
          <a:prstGeom prst="rect">
            <a:avLst/>
          </a:prstGeom>
          <a:noFill/>
          <a:extLst>
            <a:ext uri="{909E8E84-426E-40DD-AFC4-6F175D3DCCD1}">
              <a14:hiddenFill xmlns:a14="http://schemas.microsoft.com/office/drawing/2010/main">
                <a:solidFill>
                  <a:srgbClr val="FFFFFF"/>
                </a:solidFill>
              </a14:hiddenFill>
            </a:ext>
          </a:extLst>
        </p:spPr>
      </p:pic>
      <p:sp>
        <p:nvSpPr>
          <p:cNvPr id="7" name="矩形 6"/>
          <p:cNvSpPr/>
          <p:nvPr/>
        </p:nvSpPr>
        <p:spPr>
          <a:xfrm>
            <a:off x="3790950" y="2944253"/>
            <a:ext cx="1639410" cy="584775"/>
          </a:xfrm>
          <a:prstGeom prst="rect">
            <a:avLst/>
          </a:prstGeom>
        </p:spPr>
        <p:txBody>
          <a:bodyPr wrap="square">
            <a:spAutoFit/>
          </a:bodyPr>
          <a:lstStyle/>
          <a:p>
            <a:r>
              <a:rPr lang="en-US" altLang="zh-TW" sz="3200" dirty="0"/>
              <a:t>??????</a:t>
            </a:r>
            <a:endParaRPr lang="zh-TW" altLang="zh-TW" sz="3200" dirty="0"/>
          </a:p>
        </p:txBody>
      </p:sp>
      <p:sp>
        <p:nvSpPr>
          <p:cNvPr id="3" name="投影片編號版面配置區 2"/>
          <p:cNvSpPr>
            <a:spLocks noGrp="1"/>
          </p:cNvSpPr>
          <p:nvPr>
            <p:ph type="sldNum" sz="quarter" idx="12"/>
          </p:nvPr>
        </p:nvSpPr>
        <p:spPr/>
        <p:txBody>
          <a:bodyPr/>
          <a:lstStyle/>
          <a:p>
            <a:fld id="{0FF54DE5-C571-48E8-A5BC-B369434E2F44}" type="slidenum">
              <a:rPr lang="en-US" altLang="zh-TW" smtClean="0">
                <a:solidFill>
                  <a:srgbClr val="514843">
                    <a:lumMod val="60000"/>
                    <a:lumOff val="40000"/>
                  </a:srgbClr>
                </a:solidFill>
              </a:rPr>
              <a:pPr/>
              <a:t>7</a:t>
            </a:fld>
            <a:endParaRPr lang="zh-TW" altLang="en-US" dirty="0">
              <a:solidFill>
                <a:srgbClr val="514843">
                  <a:lumMod val="60000"/>
                  <a:lumOff val="40000"/>
                </a:srgbClr>
              </a:solidFill>
            </a:endParaRPr>
          </a:p>
        </p:txBody>
      </p:sp>
    </p:spTree>
    <p:extLst>
      <p:ext uri="{BB962C8B-B14F-4D97-AF65-F5344CB8AC3E}">
        <p14:creationId xmlns:p14="http://schemas.microsoft.com/office/powerpoint/2010/main" val="14380194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標題 12"/>
          <p:cNvSpPr>
            <a:spLocks noGrp="1"/>
          </p:cNvSpPr>
          <p:nvPr>
            <p:ph type="title"/>
          </p:nvPr>
        </p:nvSpPr>
        <p:spPr/>
        <p:txBody>
          <a:bodyPr rtlCol="0">
            <a:normAutofit/>
          </a:bodyPr>
          <a:lstStyle/>
          <a:p>
            <a:r>
              <a:rPr lang="zh-TW" altLang="en-US" sz="3400" b="1" dirty="0"/>
              <a:t>有消債條例來幫忙</a:t>
            </a:r>
            <a:r>
              <a:rPr lang="en-US" altLang="zh-TW" sz="3400" b="1" dirty="0"/>
              <a:t>!!!!!</a:t>
            </a:r>
            <a:endParaRPr lang="zh-TW" altLang="en-US" sz="3400" b="1" dirty="0"/>
          </a:p>
        </p:txBody>
      </p:sp>
      <p:graphicFrame>
        <p:nvGraphicFramePr>
          <p:cNvPr id="5" name="內容版面配置區 4"/>
          <p:cNvGraphicFramePr>
            <a:graphicFrameLocks noGrp="1"/>
          </p:cNvGraphicFramePr>
          <p:nvPr>
            <p:ph sz="quarter" idx="1"/>
            <p:extLst>
              <p:ext uri="{D42A27DB-BD31-4B8C-83A1-F6EECF244321}">
                <p14:modId xmlns:p14="http://schemas.microsoft.com/office/powerpoint/2010/main" val="87690634"/>
              </p:ext>
            </p:extLst>
          </p:nvPr>
        </p:nvGraphicFramePr>
        <p:xfrm>
          <a:off x="152400" y="1527048"/>
          <a:ext cx="8782049"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投影片編號版面配置區 1"/>
          <p:cNvSpPr>
            <a:spLocks noGrp="1"/>
          </p:cNvSpPr>
          <p:nvPr>
            <p:ph type="sldNum" sz="quarter" idx="12"/>
          </p:nvPr>
        </p:nvSpPr>
        <p:spPr/>
        <p:txBody>
          <a:bodyPr/>
          <a:lstStyle/>
          <a:p>
            <a:fld id="{0FF54DE5-C571-48E8-A5BC-B369434E2F44}" type="slidenum">
              <a:rPr lang="en-US" altLang="zh-TW" smtClean="0">
                <a:solidFill>
                  <a:srgbClr val="514843">
                    <a:lumMod val="60000"/>
                    <a:lumOff val="40000"/>
                  </a:srgbClr>
                </a:solidFill>
              </a:rPr>
              <a:pPr/>
              <a:t>8</a:t>
            </a:fld>
            <a:endParaRPr lang="zh-TW" altLang="en-US" dirty="0">
              <a:solidFill>
                <a:srgbClr val="514843">
                  <a:lumMod val="60000"/>
                  <a:lumOff val="40000"/>
                </a:srgbClr>
              </a:solidFill>
            </a:endParaRPr>
          </a:p>
        </p:txBody>
      </p:sp>
    </p:spTree>
    <p:extLst>
      <p:ext uri="{BB962C8B-B14F-4D97-AF65-F5344CB8AC3E}">
        <p14:creationId xmlns:p14="http://schemas.microsoft.com/office/powerpoint/2010/main" val="3042517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zh-TW" altLang="en-US" b="1" dirty="0" smtClean="0"/>
              <a:t>方式一：</a:t>
            </a:r>
            <a:r>
              <a:rPr lang="en-US" altLang="zh-TW" b="1" dirty="0" smtClean="0"/>
              <a:t>(</a:t>
            </a:r>
            <a:r>
              <a:rPr lang="zh-TW" altLang="en-US" b="1" dirty="0" smtClean="0"/>
              <a:t>前置</a:t>
            </a:r>
            <a:r>
              <a:rPr lang="en-US" altLang="zh-TW" b="1" dirty="0"/>
              <a:t>)</a:t>
            </a:r>
            <a:r>
              <a:rPr lang="zh-TW" altLang="en-US" b="1" dirty="0" smtClean="0"/>
              <a:t>協商</a:t>
            </a:r>
            <a:endParaRPr lang="zh-TW" altLang="en-US" b="1" dirty="0"/>
          </a:p>
        </p:txBody>
      </p:sp>
      <p:sp>
        <p:nvSpPr>
          <p:cNvPr id="8" name="內容版面配置區 7"/>
          <p:cNvSpPr>
            <a:spLocks noGrp="1"/>
          </p:cNvSpPr>
          <p:nvPr>
            <p:ph sz="quarter" idx="1"/>
          </p:nvPr>
        </p:nvSpPr>
        <p:spPr/>
        <p:txBody>
          <a:bodyPr/>
          <a:lstStyle/>
          <a:p>
            <a:r>
              <a:rPr lang="zh-TW" altLang="en-US" dirty="0" smtClean="0"/>
              <a:t>我欠</a:t>
            </a:r>
            <a:r>
              <a:rPr lang="en-US" altLang="zh-TW" dirty="0" smtClean="0"/>
              <a:t>10</a:t>
            </a:r>
            <a:r>
              <a:rPr lang="zh-TW" altLang="en-US" dirty="0" smtClean="0"/>
              <a:t>家銀行錢ㄟ，要一家一家去協商嗎</a:t>
            </a:r>
            <a:r>
              <a:rPr lang="en-US" altLang="zh-TW" dirty="0" smtClean="0"/>
              <a:t>?</a:t>
            </a:r>
          </a:p>
          <a:p>
            <a:endParaRPr lang="en-US" altLang="zh-TW" dirty="0" smtClean="0"/>
          </a:p>
          <a:p>
            <a:r>
              <a:rPr lang="zh-TW" altLang="en-US" dirty="0"/>
              <a:t>前置</a:t>
            </a:r>
            <a:r>
              <a:rPr lang="zh-TW" altLang="en-US" dirty="0" smtClean="0"/>
              <a:t>協商是由</a:t>
            </a:r>
            <a:r>
              <a:rPr lang="zh-TW" altLang="en-US" b="1" dirty="0" smtClean="0"/>
              <a:t>最大債權銀行</a:t>
            </a:r>
            <a:r>
              <a:rPr lang="zh-TW" altLang="en-US" dirty="0" smtClean="0"/>
              <a:t>代表所有的債權銀行，跟債務人協商債務清償方式</a:t>
            </a:r>
            <a:endParaRPr lang="en-US" altLang="zh-TW" dirty="0" smtClean="0"/>
          </a:p>
          <a:p>
            <a:r>
              <a:rPr lang="zh-TW" altLang="en-US" dirty="0" smtClean="0"/>
              <a:t>那不錯，節省很多時間，但是</a:t>
            </a:r>
            <a:r>
              <a:rPr lang="en-US" altLang="zh-TW" dirty="0" smtClean="0"/>
              <a:t>……</a:t>
            </a:r>
          </a:p>
          <a:p>
            <a:endParaRPr lang="en-US" altLang="zh-TW" dirty="0" smtClean="0"/>
          </a:p>
          <a:p>
            <a:r>
              <a:rPr lang="zh-TW" altLang="en-US" dirty="0" smtClean="0"/>
              <a:t>資產</a:t>
            </a:r>
            <a:r>
              <a:rPr lang="zh-TW" altLang="en-US" dirty="0"/>
              <a:t>管理公司</a:t>
            </a:r>
            <a:r>
              <a:rPr lang="zh-TW" altLang="en-US" dirty="0" smtClean="0"/>
              <a:t>、民間債務都不包含在裡面</a:t>
            </a:r>
            <a:endParaRPr lang="en-US" altLang="zh-TW" dirty="0" smtClean="0"/>
          </a:p>
          <a:p>
            <a:r>
              <a:rPr lang="zh-TW" altLang="en-US" dirty="0" smtClean="0"/>
              <a:t>那</a:t>
            </a:r>
            <a:r>
              <a:rPr lang="en-US" altLang="zh-TW" dirty="0" smtClean="0"/>
              <a:t>…..</a:t>
            </a:r>
            <a:r>
              <a:rPr lang="zh-TW" altLang="en-US" dirty="0" smtClean="0"/>
              <a:t>怎麼辦</a:t>
            </a:r>
            <a:r>
              <a:rPr lang="en-US" altLang="zh-TW" dirty="0" smtClean="0"/>
              <a:t>?</a:t>
            </a:r>
            <a:endParaRPr lang="zh-TW" altLang="en-US" dirty="0"/>
          </a:p>
        </p:txBody>
      </p:sp>
      <p:sp>
        <p:nvSpPr>
          <p:cNvPr id="3" name="投影片編號版面配置區 2"/>
          <p:cNvSpPr>
            <a:spLocks noGrp="1"/>
          </p:cNvSpPr>
          <p:nvPr>
            <p:ph type="sldNum" sz="quarter" idx="12"/>
          </p:nvPr>
        </p:nvSpPr>
        <p:spPr/>
        <p:txBody>
          <a:bodyPr/>
          <a:lstStyle/>
          <a:p>
            <a:fld id="{0FF54DE5-C571-48E8-A5BC-B369434E2F44}" type="slidenum">
              <a:rPr lang="en-US" altLang="zh-TW" smtClean="0">
                <a:solidFill>
                  <a:srgbClr val="514843">
                    <a:lumMod val="60000"/>
                    <a:lumOff val="40000"/>
                  </a:srgbClr>
                </a:solidFill>
              </a:rPr>
              <a:pPr/>
              <a:t>9</a:t>
            </a:fld>
            <a:endParaRPr lang="zh-TW" altLang="en-US" dirty="0">
              <a:solidFill>
                <a:srgbClr val="514843">
                  <a:lumMod val="60000"/>
                  <a:lumOff val="40000"/>
                </a:srgbClr>
              </a:solidFill>
            </a:endParaRPr>
          </a:p>
        </p:txBody>
      </p:sp>
    </p:spTree>
    <p:extLst>
      <p:ext uri="{BB962C8B-B14F-4D97-AF65-F5344CB8AC3E}">
        <p14:creationId xmlns:p14="http://schemas.microsoft.com/office/powerpoint/2010/main" val="15300283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市鎮">
  <a:themeElements>
    <a:clrScheme name="市鎮">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市鎮">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市鎮">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855024</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2012-08-31T08:50:00+00:00</AssetStart>
    <FriendlyTitle xmlns="4873beb7-5857-4685-be1f-d57550cc96cc" xsi:nil="true"/>
    <MarketSpecific xmlns="4873beb7-5857-4685-be1f-d57550cc96cc">false</MarketSpecific>
    <TPNamespace xmlns="4873beb7-5857-4685-be1f-d57550cc96cc" xsi:nil="true"/>
    <PublishStatusLookup xmlns="4873beb7-5857-4685-be1f-d57550cc96cc">
      <Value>1616423</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TP103431361</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Props1.xml><?xml version="1.0" encoding="utf-8"?>
<ds:datastoreItem xmlns:ds="http://schemas.openxmlformats.org/officeDocument/2006/customXml" ds:itemID="{28C8B9CA-0273-4370-889A-FC05DA5C2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61E720F-F05D-4536-9C34-0CFCED65D3B7}">
  <ds:schemaRefs>
    <ds:schemaRef ds:uri="http://schemas.microsoft.com/sharepoint/v3/contenttype/forms"/>
  </ds:schemaRefs>
</ds:datastoreItem>
</file>

<file path=customXml/itemProps3.xml><?xml version="1.0" encoding="utf-8"?>
<ds:datastoreItem xmlns:ds="http://schemas.openxmlformats.org/officeDocument/2006/customXml" ds:itemID="{8CDDBB83-77C1-4099-A0AA-289882E745E2}">
  <ds:schemaRefs>
    <ds:schemaRef ds:uri="4873beb7-5857-4685-be1f-d57550cc96cc"/>
    <ds:schemaRef ds:uri="http://schemas.microsoft.com/office/infopath/2007/PartnerControls"/>
    <ds:schemaRef ds:uri="http://purl.org/dc/terms/"/>
    <ds:schemaRef ds:uri="http://schemas.openxmlformats.org/package/2006/metadata/core-properties"/>
    <ds:schemaRef ds:uri="http://schemas.microsoft.com/office/2006/documentManagement/types"/>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Civic</Template>
  <TotalTime>0</TotalTime>
  <Words>2350</Words>
  <Application>Microsoft Office PowerPoint</Application>
  <PresentationFormat>如螢幕大小 (4:3)</PresentationFormat>
  <Paragraphs>270</Paragraphs>
  <Slides>39</Slides>
  <Notes>4</Notes>
  <HiddenSlides>0</HiddenSlides>
  <MMClips>0</MMClips>
  <ScaleCrop>false</ScaleCrop>
  <HeadingPairs>
    <vt:vector size="4" baseType="variant">
      <vt:variant>
        <vt:lpstr>佈景主題</vt:lpstr>
      </vt:variant>
      <vt:variant>
        <vt:i4>1</vt:i4>
      </vt:variant>
      <vt:variant>
        <vt:lpstr>投影片標題</vt:lpstr>
      </vt:variant>
      <vt:variant>
        <vt:i4>39</vt:i4>
      </vt:variant>
    </vt:vector>
  </HeadingPairs>
  <TitlesOfParts>
    <vt:vector size="40" baseType="lpstr">
      <vt:lpstr>市鎮</vt:lpstr>
      <vt:lpstr>PowerPoint 簡報</vt:lpstr>
      <vt:lpstr>為什麼負債?</vt:lpstr>
      <vt:lpstr>還是…</vt:lpstr>
      <vt:lpstr>但是…</vt:lpstr>
      <vt:lpstr>債務人遭遇的困境、難題</vt:lpstr>
      <vt:lpstr>社會現象</vt:lpstr>
      <vt:lpstr>怎麼辦???????</vt:lpstr>
      <vt:lpstr>有消債條例來幫忙!!!!!</vt:lpstr>
      <vt:lpstr>方式一：(前置)協商</vt:lpstr>
      <vt:lpstr>方式一：(前置)調解</vt:lpstr>
      <vt:lpstr>協商或者調解的還款方案(條件)</vt:lpstr>
      <vt:lpstr>舉例1</vt:lpstr>
      <vt:lpstr>怎麼辦???????</vt:lpstr>
      <vt:lpstr>方式二：更生</vt:lpstr>
      <vt:lpstr>更生是由法院來認定，不需要銀行同意</vt:lpstr>
      <vt:lpstr>什麼是盡力清償(64-1)</vt:lpstr>
      <vt:lpstr>舉例來看吧!!</vt:lpstr>
      <vt:lpstr>支出可以報多少??(64-2；107.12.28施行)</vt:lpstr>
      <vt:lpstr>扶養費呢?可以報多少??</vt:lpstr>
      <vt:lpstr>強制執行法第122條第3至5項(107.06.15施行)</vt:lpstr>
      <vt:lpstr>強制執行法第115條之1第2至3項(108.05.31施行)</vt:lpstr>
      <vt:lpstr>聲明異議</vt:lpstr>
      <vt:lpstr>Q1：可以直接更生嗎??</vt:lpstr>
      <vt:lpstr>Q2：收入穩定的人，才適合更生吧!!</vt:lpstr>
      <vt:lpstr>怎麼辦???????</vt:lpstr>
      <vt:lpstr>方式三：清算</vt:lpstr>
      <vt:lpstr>聽說清算的人工作受限制，生活也受限制？？</vt:lpstr>
      <vt:lpstr>哪些財產，要列入清算？</vt:lpstr>
      <vt:lpstr>我只有債務，沒有財產，也可以清算嗎?</vt:lpstr>
      <vt:lpstr>財產都分配完畢，其他的債務不用還了吧?</vt:lpstr>
      <vt:lpstr>怎樣的狀況下，法院會同意免責?</vt:lpstr>
      <vt:lpstr>聽說134條很厲害，很多人都被判不免責</vt:lpstr>
      <vt:lpstr>更生和清算通過的比例提高</vt:lpstr>
      <vt:lpstr>誰可以幫我?</vt:lpstr>
      <vt:lpstr>不是只有中低收入戶才能申請免費律師嗎?</vt:lpstr>
      <vt:lpstr>請認清是法律扶助基金會，差一字差很多</vt:lpstr>
      <vt:lpstr>債務人要和律師一起努力</vt:lpstr>
      <vt:lpstr>總複習</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法律扶助基金會簡介</dc:title>
  <dc:creator/>
  <cp:lastModifiedBy/>
  <cp:revision>1</cp:revision>
  <dcterms:created xsi:type="dcterms:W3CDTF">2017-03-29T08:05:54Z</dcterms:created>
  <dcterms:modified xsi:type="dcterms:W3CDTF">2020-06-20T15:01:17Z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